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5" r:id="rId1"/>
  </p:sldMasterIdLst>
  <p:notesMasterIdLst>
    <p:notesMasterId r:id="rId10"/>
  </p:notesMasterIdLst>
  <p:sldIdLst>
    <p:sldId id="256" r:id="rId2"/>
    <p:sldId id="294" r:id="rId3"/>
    <p:sldId id="257" r:id="rId4"/>
    <p:sldId id="292" r:id="rId5"/>
    <p:sldId id="288" r:id="rId6"/>
    <p:sldId id="290" r:id="rId7"/>
    <p:sldId id="28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90" d="100"/>
          <a:sy n="90" d="100"/>
        </p:scale>
        <p:origin x="-201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xmlns="" id="{075E05EA-5933-D733-2EB1-6FE891BAB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xmlns="" id="{67E34C33-A3B6-A1D2-6361-79D1CF4C30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FFEAD6-2583-4E1C-B506-DB0A31BC1DAE}" type="datetimeFigureOut">
              <a:rPr lang="es-AR"/>
              <a:pPr>
                <a:defRPr/>
              </a:pPr>
              <a:t>30/05/2023</a:t>
            </a:fld>
            <a:endParaRPr lang="es-AR" dirty="0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xmlns="" id="{36792E78-EFF8-A093-0A34-A3692A3430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dirty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xmlns="" id="{3D6D6D97-92AD-A1EC-D056-5479B54FE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xmlns="" id="{C45AD988-7C4D-09C7-FB4C-EA6CF280CD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xmlns="" id="{9BB9A6A4-2115-F09D-E20A-622C76130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FF73DE-673C-416A-B630-42129389BAAD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18862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C9DBF13-0A3B-4646-F955-0188BAAA17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88E55D00-C3A3-577F-CF85-4CA52E68BD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n-US" smtClean="0"/>
          </a:p>
        </p:txBody>
      </p:sp>
    </p:spTree>
    <p:extLst>
      <p:ext uri="{BB962C8B-B14F-4D97-AF65-F5344CB8AC3E}">
        <p14:creationId xmlns:p14="http://schemas.microsoft.com/office/powerpoint/2010/main" val="289016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3F97CE0B-C8AE-13D0-8D0F-3C87F51C08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DB7432DA-2DAC-C3A7-C719-BEA2CB81D7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0ACEC0EB-5276-DE5E-DD71-E46FFA70D0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76071E9B-53B0-C69B-0A8D-F13A725B87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7A4B46CF-78D3-902C-4E04-8E9A8B1D15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6C0F4969-8617-D173-EE36-5CDA1E268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1127BB7-1EE0-4F94-B7D6-5AE7891EF9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50351F78-D6CE-8DFC-8C67-C140CD2D92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85586EBB-A896-60D8-4F8D-6976C497FA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BE52DFAB-A8E8-5F14-2450-19E083AD5D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9ED2AF0-0E59-94C0-8925-FB2475AF1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46BBC343-B600-5D07-5DCD-43B12C9F17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760EE-ED8F-4BF6-852E-C47A1EA1BFC3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943207811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3202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27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59925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34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612917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B8F4E-B009-45BE-BCA3-9678CE1F8F6D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782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D3E7D-EB49-46CF-A8B0-6C6C5B36CF6E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62744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D4DBD-3A84-446D-AFE2-14FB225B8ED6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4188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F085D-A95A-4C92-A63E-27F5B44858D5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6248592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8E131-65FE-4857-96BA-178E568DD79B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37860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6826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DA1C-78B8-4F7C-87D5-C350155212B4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92523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97B6E-481A-42AF-B644-65DB3CFDF5BF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4505376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C7A83-F733-4BEA-808A-E6211605714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2062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57701-562C-44C8-BC4A-ADB99E30EA1A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23776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43BB9A4-F6C8-433A-9C6B-F18477FAC3C1}" type="slidenum">
              <a:rPr lang="es-ES" altLang="es-AR" smtClean="0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12078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  <p:sldLayoutId id="2147484457" r:id="rId12"/>
    <p:sldLayoutId id="2147484458" r:id="rId13"/>
    <p:sldLayoutId id="2147484459" r:id="rId14"/>
    <p:sldLayoutId id="2147484460" r:id="rId15"/>
    <p:sldLayoutId id="2147484461" r:id="rId16"/>
  </p:sldLayoutIdLst>
  <p:transition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92F2AF2-5DCB-BCA2-1EC9-AC6F54B4A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600" y="1710191"/>
            <a:ext cx="7243762" cy="2401887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s-AR" altLang="es-AR" sz="3400" b="1" dirty="0">
                <a:solidFill>
                  <a:srgbClr val="006600"/>
                </a:solidFill>
              </a:rPr>
              <a:t>MESA REDONDA: </a:t>
            </a:r>
            <a:br>
              <a:rPr lang="es-AR" altLang="es-AR" sz="3400" b="1" dirty="0">
                <a:solidFill>
                  <a:srgbClr val="006600"/>
                </a:solidFill>
              </a:rPr>
            </a:br>
            <a:r>
              <a:rPr lang="es-AR" altLang="es-AR" sz="3400" b="1" dirty="0">
                <a:solidFill>
                  <a:srgbClr val="006600"/>
                </a:solidFill>
              </a:rPr>
              <a:t>CIERRE DE EJERCICIO </a:t>
            </a:r>
            <a:r>
              <a:rPr lang="es-AR" altLang="es-AR" sz="3400" b="1" dirty="0" smtClean="0">
                <a:solidFill>
                  <a:srgbClr val="006600"/>
                </a:solidFill>
              </a:rPr>
              <a:t>Y </a:t>
            </a:r>
            <a:br>
              <a:rPr lang="es-AR" altLang="es-AR" sz="3400" b="1" dirty="0" smtClean="0">
                <a:solidFill>
                  <a:srgbClr val="006600"/>
                </a:solidFill>
              </a:rPr>
            </a:br>
            <a:r>
              <a:rPr lang="es-AR" altLang="es-AR" sz="3400" b="1" dirty="0" smtClean="0">
                <a:solidFill>
                  <a:srgbClr val="006600"/>
                </a:solidFill>
              </a:rPr>
              <a:t>CUENTA </a:t>
            </a:r>
            <a:r>
              <a:rPr lang="es-AR" altLang="es-AR" sz="3400" b="1" dirty="0">
                <a:solidFill>
                  <a:srgbClr val="006600"/>
                </a:solidFill>
              </a:rPr>
              <a:t>DE INVERSION</a:t>
            </a:r>
            <a:br>
              <a:rPr lang="es-AR" altLang="es-AR" sz="3400" b="1" dirty="0">
                <a:solidFill>
                  <a:srgbClr val="006600"/>
                </a:solidFill>
              </a:rPr>
            </a:br>
            <a:r>
              <a:rPr lang="es-AR" altLang="es-AR" sz="2600" b="1" dirty="0">
                <a:solidFill>
                  <a:srgbClr val="006600"/>
                </a:solidFill>
              </a:rPr>
              <a:t>PRACTICAS Y EXPERIENCIAS SOBRE </a:t>
            </a:r>
            <a:r>
              <a:rPr lang="es-AR" altLang="es-AR" sz="2600" b="1" dirty="0" smtClean="0">
                <a:solidFill>
                  <a:srgbClr val="006600"/>
                </a:solidFill>
              </a:rPr>
              <a:t/>
            </a:r>
            <a:br>
              <a:rPr lang="es-AR" altLang="es-AR" sz="2600" b="1" dirty="0" smtClean="0">
                <a:solidFill>
                  <a:srgbClr val="006600"/>
                </a:solidFill>
              </a:rPr>
            </a:br>
            <a:r>
              <a:rPr lang="es-AR" altLang="es-AR" sz="2600" b="1" dirty="0" smtClean="0">
                <a:solidFill>
                  <a:srgbClr val="006600"/>
                </a:solidFill>
              </a:rPr>
              <a:t>CONTROLES </a:t>
            </a:r>
            <a:r>
              <a:rPr lang="es-AR" altLang="es-AR" sz="2600" b="1" dirty="0">
                <a:solidFill>
                  <a:srgbClr val="006600"/>
                </a:solidFill>
              </a:rPr>
              <a:t>Y NORMAS APLICABLES</a:t>
            </a:r>
            <a:endParaRPr lang="es-ES" altLang="es-AR" sz="2600" b="1" dirty="0">
              <a:solidFill>
                <a:srgbClr val="006600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166687EB-8B1E-84A5-2D9B-A599013665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600" y="4503188"/>
            <a:ext cx="7243763" cy="1584176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s-AR" altLang="es-AR" b="1" u="sng" dirty="0">
                <a:solidFill>
                  <a:schemeClr val="tx1"/>
                </a:solidFill>
              </a:rPr>
              <a:t>A cargo de:</a:t>
            </a:r>
          </a:p>
          <a:p>
            <a:pPr algn="l">
              <a:spcBef>
                <a:spcPct val="0"/>
              </a:spcBef>
              <a:spcAft>
                <a:spcPts val="400"/>
              </a:spcAft>
            </a:pPr>
            <a:r>
              <a:rPr lang="es-AR" altLang="es-AR" b="1" dirty="0" smtClean="0">
                <a:solidFill>
                  <a:schemeClr val="tx1"/>
                </a:solidFill>
              </a:rPr>
              <a:t>Cra</a:t>
            </a:r>
            <a:r>
              <a:rPr lang="es-AR" altLang="es-AR" b="1" dirty="0">
                <a:solidFill>
                  <a:schemeClr val="tx1"/>
                </a:solidFill>
              </a:rPr>
              <a:t>. Ana María Larcher – Universidad Nacional de Catamarca</a:t>
            </a:r>
          </a:p>
          <a:p>
            <a:pPr algn="l">
              <a:spcBef>
                <a:spcPct val="0"/>
              </a:spcBef>
              <a:spcAft>
                <a:spcPts val="400"/>
              </a:spcAft>
            </a:pPr>
            <a:r>
              <a:rPr lang="es-AR" altLang="es-AR" b="1" dirty="0" err="1">
                <a:solidFill>
                  <a:schemeClr val="tx1"/>
                </a:solidFill>
              </a:rPr>
              <a:t>Cra</a:t>
            </a:r>
            <a:r>
              <a:rPr lang="es-AR" altLang="es-AR" b="1" dirty="0">
                <a:solidFill>
                  <a:schemeClr val="tx1"/>
                </a:solidFill>
              </a:rPr>
              <a:t>. Eliana </a:t>
            </a:r>
            <a:r>
              <a:rPr lang="es-AR" altLang="es-AR" b="1" dirty="0" err="1">
                <a:solidFill>
                  <a:schemeClr val="tx1"/>
                </a:solidFill>
              </a:rPr>
              <a:t>Lunazzi</a:t>
            </a:r>
            <a:r>
              <a:rPr lang="es-AR" altLang="es-AR" b="1" dirty="0">
                <a:solidFill>
                  <a:schemeClr val="tx1"/>
                </a:solidFill>
              </a:rPr>
              <a:t> – Universidad Nacional de General Sarmiento</a:t>
            </a:r>
          </a:p>
          <a:p>
            <a:pPr algn="l">
              <a:spcBef>
                <a:spcPct val="0"/>
              </a:spcBef>
              <a:spcAft>
                <a:spcPts val="400"/>
              </a:spcAft>
            </a:pPr>
            <a:r>
              <a:rPr lang="es-AR" altLang="es-AR" b="1" dirty="0">
                <a:solidFill>
                  <a:schemeClr val="tx1"/>
                </a:solidFill>
              </a:rPr>
              <a:t>Mg. Mónica González – Universidad Nacional de Cuyo</a:t>
            </a:r>
            <a:endParaRPr lang="es-ES" altLang="es-AR" b="1" dirty="0">
              <a:solidFill>
                <a:schemeClr val="tx1"/>
              </a:solidFill>
            </a:endParaRPr>
          </a:p>
        </p:txBody>
      </p:sp>
      <p:sp>
        <p:nvSpPr>
          <p:cNvPr id="7172" name="5 CuadroTexto">
            <a:extLst>
              <a:ext uri="{FF2B5EF4-FFF2-40B4-BE49-F238E27FC236}">
                <a16:creationId xmlns:a16="http://schemas.microsoft.com/office/drawing/2014/main" xmlns="" id="{67089348-CCED-28ED-5875-A4869702A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260648"/>
            <a:ext cx="5976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r>
              <a:rPr lang="es-AR" alt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VI Jornadas de Auditores Internos de UUNN</a:t>
            </a:r>
          </a:p>
          <a:p>
            <a:pPr algn="ctr" eaLnBrk="1" hangingPunct="1"/>
            <a:r>
              <a:rPr lang="es-AR" alt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01 y 02 de Junio de 2023</a:t>
            </a:r>
          </a:p>
          <a:p>
            <a:pPr algn="ctr" eaLnBrk="1" hangingPunct="1"/>
            <a:r>
              <a:rPr lang="es-AR" alt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de Entre Ríos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347713" cy="720080"/>
          </a:xfrm>
        </p:spPr>
        <p:txBody>
          <a:bodyPr>
            <a:normAutofit/>
          </a:bodyPr>
          <a:lstStyle/>
          <a:p>
            <a:pPr algn="ctr"/>
            <a:r>
              <a:rPr lang="es-AR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AR" alt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08512"/>
          </a:xfrm>
        </p:spPr>
        <p:txBody>
          <a:bodyPr>
            <a:noAutofit/>
          </a:bodyPr>
          <a:lstStyle/>
          <a:p>
            <a:pPr algn="just"/>
            <a:r>
              <a:rPr lang="es-AR" altLang="en-US" sz="2350" dirty="0" smtClean="0"/>
              <a:t>Exponer y debatir sobre la </a:t>
            </a:r>
            <a:r>
              <a:rPr lang="es-MX" altLang="en-US" sz="2350" dirty="0" smtClean="0"/>
              <a:t>correlación de procedimientos realizados y datos obtenidos en la auditoria de </a:t>
            </a:r>
            <a:r>
              <a:rPr lang="es-MX" altLang="en-US" sz="2350" dirty="0"/>
              <a:t>Cierre de Ejercicio </a:t>
            </a:r>
            <a:r>
              <a:rPr lang="es-MX" altLang="en-US" sz="2350" dirty="0" smtClean="0"/>
              <a:t>con los controles requeridos para la verificación de la </a:t>
            </a:r>
            <a:r>
              <a:rPr lang="es-MX" altLang="en-US" sz="2350" dirty="0"/>
              <a:t>Cuenta de Inversión.</a:t>
            </a:r>
            <a:r>
              <a:rPr lang="es-MX" altLang="en-US" sz="2350" dirty="0" smtClean="0"/>
              <a:t> </a:t>
            </a:r>
            <a:endParaRPr lang="es-AR" altLang="en-US" sz="2350" dirty="0" smtClean="0"/>
          </a:p>
          <a:p>
            <a:pPr algn="just"/>
            <a:r>
              <a:rPr lang="es-AR" altLang="en-US" sz="2350" dirty="0" smtClean="0"/>
              <a:t>Tratamiento y debate sobre situaciones o interpretaciones </a:t>
            </a:r>
            <a:r>
              <a:rPr lang="es-MX" altLang="en-US" sz="2350" dirty="0" smtClean="0"/>
              <a:t>controvertidas con el área encargada de la elaboración de la Cuenta de Inversión, características de los controles entre registros presupuestarios y de contabilidad general o por partida doble, y criterios de valuación y exposición de rubros contables que generan dudas, a fin de definir la posición de la UAI mediante el intercambio de opiniones y experiencias recogidas</a:t>
            </a:r>
            <a:r>
              <a:rPr lang="es-AR" altLang="en-US" sz="235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70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91AC6F15-5155-98D9-B760-106EE73F4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sz="3200" b="1" dirty="0" smtClean="0">
                <a:solidFill>
                  <a:srgbClr val="000000"/>
                </a:solidFill>
              </a:rPr>
              <a:t>NORMATIVA REGLAMENTARIA APLICABLE 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33FFDD47-564B-29F6-F66F-21034D0753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340769"/>
            <a:ext cx="8147050" cy="5040982"/>
          </a:xfrm>
        </p:spPr>
        <p:txBody>
          <a:bodyPr rtlCol="0">
            <a:normAutofit fontScale="92500" lnSpcReduction="10000"/>
          </a:bodyPr>
          <a:lstStyle/>
          <a:p>
            <a:pPr marL="0" lvl="1" indent="0" algn="just" fontAlgn="auto">
              <a:lnSpc>
                <a:spcPct val="80000"/>
              </a:lnSpc>
              <a:spcAft>
                <a:spcPts val="80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s-AR" sz="2100" b="1" u="sng" dirty="0" smtClean="0">
                <a:solidFill>
                  <a:srgbClr val="000000"/>
                </a:solidFill>
              </a:rPr>
              <a:t>Tareas de Cierre de Ejercicio:</a:t>
            </a:r>
            <a:endParaRPr lang="es-AR" sz="2100" b="1" u="sng" dirty="0">
              <a:solidFill>
                <a:srgbClr val="000000"/>
              </a:solidFill>
            </a:endParaRP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 smtClean="0">
                <a:solidFill>
                  <a:schemeClr val="tx1"/>
                </a:solidFill>
              </a:rPr>
              <a:t>Resolución SIGEN N° 152/95 – Procedimientos de Cierre de Ejercicio e Instructivo de Trabajo.</a:t>
            </a:r>
          </a:p>
          <a:p>
            <a:pPr marL="0" lvl="1" indent="0" algn="just">
              <a:lnSpc>
                <a:spcPct val="80000"/>
              </a:lnSpc>
              <a:spcBef>
                <a:spcPts val="1200"/>
              </a:spcBef>
              <a:spcAft>
                <a:spcPts val="800"/>
              </a:spcAft>
              <a:buClr>
                <a:srgbClr val="FFFFFF"/>
              </a:buClr>
              <a:buSzPct val="75000"/>
              <a:buNone/>
              <a:defRPr/>
            </a:pPr>
            <a:r>
              <a:rPr lang="es-AR" sz="2100" b="1" u="sng" dirty="0" smtClean="0">
                <a:solidFill>
                  <a:srgbClr val="000000"/>
                </a:solidFill>
              </a:rPr>
              <a:t>Tareas </a:t>
            </a:r>
            <a:r>
              <a:rPr lang="es-AR" sz="2100" b="1" u="sng" dirty="0">
                <a:solidFill>
                  <a:srgbClr val="000000"/>
                </a:solidFill>
              </a:rPr>
              <a:t>de Cierre de Ejercicio: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850" dirty="0" smtClean="0">
                <a:solidFill>
                  <a:schemeClr val="tx1"/>
                </a:solidFill>
              </a:rPr>
              <a:t>Resolución </a:t>
            </a:r>
            <a:r>
              <a:rPr lang="es-AR" sz="1850" dirty="0">
                <a:solidFill>
                  <a:schemeClr val="tx1"/>
                </a:solidFill>
              </a:rPr>
              <a:t>SIGEN Nº 10/2006</a:t>
            </a:r>
            <a:r>
              <a:rPr lang="es-ES" sz="1850" dirty="0">
                <a:solidFill>
                  <a:schemeClr val="tx1"/>
                </a:solidFill>
              </a:rPr>
              <a:t> e Instructivo de Trabajo.</a:t>
            </a: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>
                <a:solidFill>
                  <a:schemeClr val="tx1"/>
                </a:solidFill>
              </a:rPr>
              <a:t>Disposición N° 71/2010 C.G.N. y modificatorias - Manual de Cierre del Ejercicio Anual.</a:t>
            </a: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 smtClean="0">
                <a:solidFill>
                  <a:schemeClr val="tx1"/>
                </a:solidFill>
              </a:rPr>
              <a:t>Resolución </a:t>
            </a:r>
            <a:r>
              <a:rPr lang="es-AR" sz="1850" dirty="0">
                <a:solidFill>
                  <a:schemeClr val="tx1"/>
                </a:solidFill>
              </a:rPr>
              <a:t>S.H. Nº 25/1995 - Fundamentos y Alcances de los Principios de Contabilidad Generalmente Aceptados y Normas Generales de Contabilidad", los Principios de Contabilidad Generalmente Aceptados y las Normas Generales de Contabilidad.</a:t>
            </a: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>
                <a:solidFill>
                  <a:schemeClr val="tx1"/>
                </a:solidFill>
              </a:rPr>
              <a:t>Disposición N° 03/2017 C.G.N - Manual de Contabilidad Gubernamental.</a:t>
            </a:r>
            <a:endParaRPr lang="es-ES" sz="1850" dirty="0">
              <a:solidFill>
                <a:schemeClr val="tx1"/>
              </a:solidFill>
            </a:endParaRP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>
                <a:solidFill>
                  <a:schemeClr val="tx1"/>
                </a:solidFill>
              </a:rPr>
              <a:t>Resolución </a:t>
            </a:r>
            <a:r>
              <a:rPr lang="es-AR" sz="1850" dirty="0" err="1">
                <a:solidFill>
                  <a:schemeClr val="tx1"/>
                </a:solidFill>
              </a:rPr>
              <a:t>MCyE</a:t>
            </a:r>
            <a:r>
              <a:rPr lang="es-AR" sz="1850" dirty="0">
                <a:solidFill>
                  <a:schemeClr val="tx1"/>
                </a:solidFill>
              </a:rPr>
              <a:t> Nº 1397/1995 - Manual de Procedimientos sobre el Régimen Administrativo-Financiero para Universidades Nacionales (conceptos no modificados o actualizados por nuevos reglamentos).</a:t>
            </a:r>
          </a:p>
          <a:p>
            <a:pPr marL="384048" indent="-384048" algn="just" fontAlgn="auto">
              <a:lnSpc>
                <a:spcPct val="90000"/>
              </a:lnSpc>
              <a:defRPr/>
            </a:pPr>
            <a:r>
              <a:rPr lang="es-AR" sz="1850" dirty="0">
                <a:solidFill>
                  <a:schemeClr val="tx1"/>
                </a:solidFill>
              </a:rPr>
              <a:t>Resolución </a:t>
            </a:r>
            <a:r>
              <a:rPr lang="es-AR" sz="1850" dirty="0" err="1">
                <a:solidFill>
                  <a:schemeClr val="tx1"/>
                </a:solidFill>
              </a:rPr>
              <a:t>S.H.Nº</a:t>
            </a:r>
            <a:r>
              <a:rPr lang="es-AR" sz="1850" dirty="0">
                <a:solidFill>
                  <a:schemeClr val="tx1"/>
                </a:solidFill>
              </a:rPr>
              <a:t> 47/1997 - Instrucciones para el Procedimiento de Valuación aplicable al Relevamiento de Bienes Inmuebles, Muebles, de Cambio, de Consumo y Activos Financieros.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>
            <a:extLst>
              <a:ext uri="{FF2B5EF4-FFF2-40B4-BE49-F238E27FC236}">
                <a16:creationId xmlns:a16="http://schemas.microsoft.com/office/drawing/2014/main" xmlns="" id="{27751887-54D2-3FD5-16C4-62D5A5A3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0858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sz="3200" b="1" dirty="0" smtClean="0">
                <a:solidFill>
                  <a:srgbClr val="000000"/>
                </a:solidFill>
              </a:rPr>
              <a:t>PROCEDIMIENTOS DE CIERRE DE EJERCICIO Y CONTROLES DE LA CUENTA </a:t>
            </a:r>
            <a:r>
              <a:rPr lang="es-AR" sz="3200" b="1" dirty="0">
                <a:solidFill>
                  <a:srgbClr val="000000"/>
                </a:solidFill>
              </a:rPr>
              <a:t>DE </a:t>
            </a:r>
            <a:r>
              <a:rPr lang="es-AR" sz="3200" b="1" dirty="0" smtClean="0">
                <a:solidFill>
                  <a:srgbClr val="000000"/>
                </a:solidFill>
              </a:rPr>
              <a:t>INVERSIÓN</a:t>
            </a:r>
            <a:endParaRPr lang="es-AR" sz="2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5363" name="2 Marcador de contenido">
            <a:extLst>
              <a:ext uri="{FF2B5EF4-FFF2-40B4-BE49-F238E27FC236}">
                <a16:creationId xmlns:a16="http://schemas.microsoft.com/office/drawing/2014/main" xmlns="" id="{70A61324-2E19-6FF8-7606-36CF13E84E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700213"/>
            <a:ext cx="8640960" cy="4753123"/>
          </a:xfrm>
        </p:spPr>
        <p:txBody>
          <a:bodyPr>
            <a:normAutofit fontScale="62500" lnSpcReduction="20000"/>
          </a:bodyPr>
          <a:lstStyle/>
          <a:p>
            <a:pPr algn="ctr" defTabSz="719138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s-ES" altLang="es-AR" sz="2400" b="1" dirty="0" smtClean="0">
                <a:solidFill>
                  <a:srgbClr val="000000"/>
                </a:solidFill>
              </a:rPr>
              <a:t>DATOS Y PROCEDIMIENTOS DE CIERRE DE EJECICIO UTILIZADOS PARA EL CONTROL DE LA CUENTA DE INVERSIÓN</a:t>
            </a:r>
            <a:endParaRPr lang="es-ES" altLang="es-AR" sz="2400" b="1" dirty="0">
              <a:solidFill>
                <a:srgbClr val="000000"/>
              </a:solidFill>
            </a:endParaRPr>
          </a:p>
          <a:p>
            <a:pPr algn="just" defTabSz="719138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" altLang="es-AR" sz="2200" b="1" dirty="0">
                <a:solidFill>
                  <a:srgbClr val="000000"/>
                </a:solidFill>
              </a:rPr>
              <a:t> </a:t>
            </a:r>
            <a:endParaRPr lang="es-ES" altLang="es-AR" sz="1200" b="1" dirty="0">
              <a:solidFill>
                <a:srgbClr val="000000"/>
              </a:solidFill>
            </a:endParaRPr>
          </a:p>
          <a:p>
            <a:pPr algn="just" defTabSz="7191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altLang="es-AR" sz="2400" dirty="0" smtClean="0">
                <a:solidFill>
                  <a:schemeClr val="tx1"/>
                </a:solidFill>
              </a:rPr>
              <a:t>Arqueos de Caja, Conciliaciones y Saldos de Registros Bancarios con la composición del rubro Disponibilidades en las Notas a los Estados Contables.</a:t>
            </a:r>
          </a:p>
          <a:p>
            <a:pPr algn="just" defTabSz="7191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altLang="es-AR" sz="2400" dirty="0">
                <a:solidFill>
                  <a:schemeClr val="tx1"/>
                </a:solidFill>
              </a:rPr>
              <a:t>Arqueo de Retenciones y Fondos de Terceros (incluye Garantías en Efectivo y Fondos de Reparo) con los saldos de las cuentas contables correspondientes.</a:t>
            </a:r>
          </a:p>
          <a:p>
            <a:pPr algn="just" defTabSz="7191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altLang="es-AR" sz="2400" dirty="0">
                <a:solidFill>
                  <a:schemeClr val="tx1"/>
                </a:solidFill>
              </a:rPr>
              <a:t>Arqueo de Partida Presupuestarias a Pagar (Ordenes de Pago de Sueldos y Ordenes de Pago Internas Exigibles al Cierre) con la composición de las correspondientes cuentas del Pasivo en las Notas a los Estados Contables.  </a:t>
            </a:r>
          </a:p>
          <a:p>
            <a:pPr algn="just" defTabSz="7191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altLang="es-AR" sz="2400" dirty="0">
                <a:solidFill>
                  <a:schemeClr val="tx1"/>
                </a:solidFill>
              </a:rPr>
              <a:t>Control de recursos percibidos contra transferencias acreditadas en las cuentas bancarias como base para cotejar los Fondos Recibidos del ME del Ejercicio y de Ejercicios </a:t>
            </a:r>
            <a:r>
              <a:rPr lang="es-ES" altLang="es-AR" sz="2400" dirty="0" smtClean="0">
                <a:solidFill>
                  <a:schemeClr val="tx1"/>
                </a:solidFill>
              </a:rPr>
              <a:t>Anteriores del Cuadro 10.1.3. Estado de Recursos Recaudados. </a:t>
            </a:r>
          </a:p>
          <a:p>
            <a:pPr algn="just" defTabSz="7191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altLang="es-AR" sz="2400" dirty="0" smtClean="0">
                <a:solidFill>
                  <a:schemeClr val="tx1"/>
                </a:solidFill>
              </a:rPr>
              <a:t>Control por muestreo de las liquidaciones de sueldos (según SIU Mapuche) y el </a:t>
            </a:r>
            <a:r>
              <a:rPr lang="es-ES" altLang="es-AR" sz="2400" dirty="0" err="1" smtClean="0">
                <a:solidFill>
                  <a:schemeClr val="tx1"/>
                </a:solidFill>
              </a:rPr>
              <a:t>devengamiento</a:t>
            </a:r>
            <a:r>
              <a:rPr lang="es-ES" altLang="es-AR" sz="2400" dirty="0" smtClean="0">
                <a:solidFill>
                  <a:schemeClr val="tx1"/>
                </a:solidFill>
              </a:rPr>
              <a:t> y pago de las ordenes de pago de sueldos (OPSH) como soporte de la verificación selectiva de las transacciones registradas y de la suficiencia de la documentación respaldatoria.</a:t>
            </a:r>
          </a:p>
          <a:p>
            <a:pPr lvl="0" algn="just" defTabSz="719138">
              <a:spcBef>
                <a:spcPts val="600"/>
              </a:spcBef>
              <a:spcAft>
                <a:spcPts val="600"/>
              </a:spcAft>
              <a:buClr>
                <a:srgbClr val="B8CCE4"/>
              </a:buClr>
              <a:buFont typeface="Wingdings" panose="05000000000000000000" pitchFamily="2" charset="2"/>
              <a:buChar char="Ø"/>
            </a:pPr>
            <a:r>
              <a:rPr lang="es-ES" altLang="es-AR" sz="2400" dirty="0">
                <a:solidFill>
                  <a:prstClr val="black"/>
                </a:solidFill>
              </a:rPr>
              <a:t>Control por muestreo </a:t>
            </a:r>
            <a:r>
              <a:rPr lang="es-ES" altLang="es-AR" sz="2400" dirty="0" smtClean="0">
                <a:solidFill>
                  <a:prstClr val="black"/>
                </a:solidFill>
              </a:rPr>
              <a:t>de las ordenes de pago devengadas y pagadas y su correspondencia con las transferencias y cheques según los movimientos de las cuentas bancarias y retenciones a depositar, como </a:t>
            </a:r>
            <a:r>
              <a:rPr lang="es-ES" altLang="es-AR" sz="2400" dirty="0">
                <a:solidFill>
                  <a:prstClr val="black"/>
                </a:solidFill>
              </a:rPr>
              <a:t>soporte de la verificación </a:t>
            </a:r>
            <a:r>
              <a:rPr lang="es-ES" altLang="es-AR" sz="2400" dirty="0" smtClean="0">
                <a:solidFill>
                  <a:prstClr val="black"/>
                </a:solidFill>
              </a:rPr>
              <a:t>selectiva </a:t>
            </a:r>
            <a:r>
              <a:rPr lang="es-ES" altLang="es-AR" sz="2400" dirty="0">
                <a:solidFill>
                  <a:prstClr val="black"/>
                </a:solidFill>
              </a:rPr>
              <a:t>de las transacciones registradas y de la suficiencia de la documentación respaldatoria</a:t>
            </a:r>
            <a:r>
              <a:rPr lang="es-ES" altLang="es-AR" sz="2400" dirty="0" smtClean="0">
                <a:solidFill>
                  <a:prstClr val="black"/>
                </a:solidFill>
              </a:rPr>
              <a:t>.</a:t>
            </a:r>
            <a:r>
              <a:rPr lang="es-ES" altLang="es-AR" sz="2400" dirty="0" smtClean="0">
                <a:solidFill>
                  <a:schemeClr val="tx1"/>
                </a:solidFill>
              </a:rPr>
              <a:t>    </a:t>
            </a:r>
            <a:endParaRPr lang="es-AR" altLang="es-A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715E9A4-B887-8FA3-C134-8582EFD21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1175" y="500063"/>
            <a:ext cx="7949258" cy="1272753"/>
          </a:xfrm>
        </p:spPr>
        <p:txBody>
          <a:bodyPr>
            <a:normAutofit/>
          </a:bodyPr>
          <a:lstStyle/>
          <a:p>
            <a:pPr algn="ctr" defTabSz="719138">
              <a:lnSpc>
                <a:spcPct val="80000"/>
              </a:lnSpc>
            </a:pPr>
            <a:r>
              <a:rPr lang="es-ES" altLang="es-AR" sz="2600" b="1" dirty="0" smtClean="0">
                <a:solidFill>
                  <a:srgbClr val="000000"/>
                </a:solidFill>
              </a:rPr>
              <a:t>PROCEDIMIENTOS </a:t>
            </a:r>
            <a:r>
              <a:rPr lang="es-ES" altLang="es-AR" sz="2600" b="1" dirty="0" smtClean="0">
                <a:solidFill>
                  <a:srgbClr val="000000"/>
                </a:solidFill>
              </a:rPr>
              <a:t>PARA </a:t>
            </a:r>
            <a:r>
              <a:rPr lang="es-ES" altLang="es-AR" sz="2600" b="1" dirty="0" smtClean="0">
                <a:solidFill>
                  <a:srgbClr val="000000"/>
                </a:solidFill>
              </a:rPr>
              <a:t>LA VERIFICACIÓN D</a:t>
            </a:r>
            <a:r>
              <a:rPr lang="es-ES" altLang="es-AR" sz="2600" b="1" dirty="0" smtClean="0">
                <a:solidFill>
                  <a:srgbClr val="000000"/>
                </a:solidFill>
              </a:rPr>
              <a:t>EL </a:t>
            </a:r>
            <a:br>
              <a:rPr lang="es-ES" altLang="es-AR" sz="2600" b="1" dirty="0" smtClean="0">
                <a:solidFill>
                  <a:srgbClr val="000000"/>
                </a:solidFill>
              </a:rPr>
            </a:br>
            <a:r>
              <a:rPr lang="es-ES" altLang="es-AR" sz="2600" b="1" dirty="0" smtClean="0">
                <a:solidFill>
                  <a:srgbClr val="000000"/>
                </a:solidFill>
              </a:rPr>
              <a:t>CUADRO 10.1 </a:t>
            </a:r>
            <a:r>
              <a:rPr lang="es-ES" altLang="es-AR" sz="2600" b="1" dirty="0" smtClean="0">
                <a:solidFill>
                  <a:srgbClr val="000000"/>
                </a:solidFill>
              </a:rPr>
              <a:t>AIF-CONSOLIDADO Y </a:t>
            </a:r>
            <a:r>
              <a:rPr lang="es-ES" altLang="es-AR" sz="2600" b="1" dirty="0" smtClean="0">
                <a:solidFill>
                  <a:srgbClr val="000000"/>
                </a:solidFill>
              </a:rPr>
              <a:t/>
            </a:r>
            <a:br>
              <a:rPr lang="es-ES" altLang="es-AR" sz="2600" b="1" dirty="0" smtClean="0">
                <a:solidFill>
                  <a:srgbClr val="000000"/>
                </a:solidFill>
              </a:rPr>
            </a:br>
            <a:r>
              <a:rPr lang="es-ES" altLang="es-AR" sz="2600" b="1" dirty="0" smtClean="0">
                <a:solidFill>
                  <a:srgbClr val="000000"/>
                </a:solidFill>
              </a:rPr>
              <a:t>CUADRO 9 COMPATIBILIDAD DE EECC</a:t>
            </a:r>
            <a:endParaRPr lang="es-ES" altLang="es-AR" sz="2600" b="1" dirty="0">
              <a:solidFill>
                <a:srgbClr val="0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522D526-FF87-628A-DC93-98A902D28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1844824"/>
            <a:ext cx="8032948" cy="3744764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None/>
              <a:defRPr/>
            </a:pPr>
            <a:r>
              <a:rPr lang="es-AR" b="1" u="sng" dirty="0" smtClean="0"/>
              <a:t>Fuente de </a:t>
            </a:r>
            <a:r>
              <a:rPr lang="es-AR" b="1" u="sng" dirty="0" smtClean="0"/>
              <a:t>Información para realizar los controles:</a:t>
            </a:r>
          </a:p>
          <a:p>
            <a:pPr marL="384048" indent="-384048" algn="just" fontAlgn="auto">
              <a:buClr>
                <a:srgbClr val="00007D"/>
              </a:buClr>
              <a:defRPr/>
            </a:pPr>
            <a:r>
              <a:rPr lang="es-ES_tradnl" dirty="0" smtClean="0">
                <a:solidFill>
                  <a:srgbClr val="000000"/>
                </a:solidFill>
              </a:rPr>
              <a:t>Cuadro AIF (Ahorro-Inversión-Financiamiento) Detallado, </a:t>
            </a:r>
            <a:r>
              <a:rPr lang="es-AR" dirty="0" smtClean="0">
                <a:solidFill>
                  <a:prstClr val="black"/>
                </a:solidFill>
              </a:rPr>
              <a:t>obtenido </a:t>
            </a:r>
            <a:r>
              <a:rPr lang="es-AR" dirty="0">
                <a:solidFill>
                  <a:prstClr val="black"/>
                </a:solidFill>
              </a:rPr>
              <a:t>del módulo </a:t>
            </a:r>
            <a:r>
              <a:rPr lang="es-AR" dirty="0" smtClean="0">
                <a:solidFill>
                  <a:prstClr val="black"/>
                </a:solidFill>
              </a:rPr>
              <a:t>Contabilidad – Cierre de Ejercicio del </a:t>
            </a:r>
            <a:r>
              <a:rPr lang="es-AR" dirty="0">
                <a:solidFill>
                  <a:prstClr val="black"/>
                </a:solidFill>
              </a:rPr>
              <a:t>sistema SIU Pilagá</a:t>
            </a:r>
            <a:r>
              <a:rPr lang="es-ES_tradnl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spcBef>
                <a:spcPts val="1800"/>
              </a:spcBef>
              <a:spcAft>
                <a:spcPts val="1000"/>
              </a:spcAft>
              <a:buClr>
                <a:srgbClr val="B8CCE4"/>
              </a:buClr>
              <a:buNone/>
              <a:defRPr/>
            </a:pPr>
            <a:r>
              <a:rPr lang="es-AR" b="1" u="sng" dirty="0"/>
              <a:t>Papel de </a:t>
            </a:r>
            <a:r>
              <a:rPr lang="es-AR" b="1" u="sng" dirty="0" smtClean="0"/>
              <a:t>Trabajo:  </a:t>
            </a:r>
            <a:endParaRPr lang="es-AR" b="1" u="sng" dirty="0"/>
          </a:p>
          <a:p>
            <a:pPr marL="384048" lvl="0" indent="-384048" algn="just">
              <a:buClr>
                <a:srgbClr val="00007D"/>
              </a:buClr>
              <a:defRPr/>
            </a:pPr>
            <a:r>
              <a:rPr lang="es-AR" dirty="0">
                <a:solidFill>
                  <a:srgbClr val="000000"/>
                </a:solidFill>
              </a:rPr>
              <a:t>Planilla de Cálculo Excel con instrucciones para verificar la consistencia de las cifras expuestas en el Cuadro 10.1 y el Cuadro 9 a través de la reconstrucción de los flujos presupuestarios y no presupuestarios.</a:t>
            </a:r>
            <a:endParaRPr lang="es-AR" dirty="0">
              <a:solidFill>
                <a:srgbClr val="000000"/>
              </a:solidFill>
            </a:endParaRPr>
          </a:p>
          <a:p>
            <a:pPr marL="384048" indent="-384048" algn="just" fontAlgn="auto">
              <a:lnSpc>
                <a:spcPct val="80000"/>
              </a:lnSpc>
              <a:buClr>
                <a:srgbClr val="00007D"/>
              </a:buClr>
              <a:defRPr/>
            </a:pPr>
            <a:endParaRPr lang="es-ES_tradnl" dirty="0">
              <a:solidFill>
                <a:srgbClr val="000000"/>
              </a:solidFill>
            </a:endParaRPr>
          </a:p>
          <a:p>
            <a:pPr marL="384048" indent="-384048" algn="just" fontAlgn="auto">
              <a:lnSpc>
                <a:spcPct val="80000"/>
              </a:lnSpc>
              <a:buClr>
                <a:srgbClr val="00007D"/>
              </a:buClr>
              <a:defRPr/>
            </a:pPr>
            <a:endParaRPr lang="es-ES_tradnl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92F765B8-D3C8-C284-53F5-85CEE234B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064896" cy="863501"/>
          </a:xfrm>
        </p:spPr>
        <p:txBody>
          <a:bodyPr rtlCol="0">
            <a:normAutofit/>
          </a:bodyPr>
          <a:lstStyle/>
          <a:p>
            <a:pPr indent="-342900" algn="just" defTabSz="7191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AR" altLang="es-AR" sz="2400" b="1" dirty="0" smtClean="0">
                <a:solidFill>
                  <a:srgbClr val="000000"/>
                </a:solidFill>
              </a:rPr>
              <a:t>Relevamiento sobre controles de los Estados </a:t>
            </a:r>
            <a:r>
              <a:rPr lang="es-AR" altLang="es-AR" sz="2400" b="1" dirty="0">
                <a:solidFill>
                  <a:srgbClr val="000000"/>
                </a:solidFill>
              </a:rPr>
              <a:t>Contables </a:t>
            </a:r>
            <a:r>
              <a:rPr lang="es-AR" altLang="es-AR" sz="2400" b="1" dirty="0" smtClean="0">
                <a:solidFill>
                  <a:srgbClr val="000000"/>
                </a:solidFill>
              </a:rPr>
              <a:t>que generan </a:t>
            </a:r>
            <a:r>
              <a:rPr lang="es-AR" altLang="es-AR" sz="2400" b="1" dirty="0">
                <a:solidFill>
                  <a:srgbClr val="000000"/>
                </a:solidFill>
              </a:rPr>
              <a:t>mayor complicación o </a:t>
            </a:r>
            <a:r>
              <a:rPr lang="es-AR" altLang="es-AR" sz="2400" b="1" dirty="0" smtClean="0">
                <a:solidFill>
                  <a:srgbClr val="000000"/>
                </a:solidFill>
              </a:rPr>
              <a:t>duda  </a:t>
            </a:r>
            <a:endParaRPr lang="es-ES" altLang="es-AR" sz="2400" b="1" dirty="0">
              <a:solidFill>
                <a:srgbClr val="0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CE2549B9-866E-9FC7-3C45-AF0F3FF434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700809"/>
            <a:ext cx="8147050" cy="4320479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rgbClr val="00007D"/>
              </a:buClr>
              <a:buFont typeface="Wingdings" panose="05000000000000000000" pitchFamily="2" charset="2"/>
              <a:buNone/>
              <a:defRPr/>
            </a:pPr>
            <a:r>
              <a:rPr lang="es-AR" sz="1900" b="1" u="sng" dirty="0">
                <a:solidFill>
                  <a:srgbClr val="000000"/>
                </a:solidFill>
              </a:rPr>
              <a:t>Rubros o cuentas del </a:t>
            </a:r>
            <a:r>
              <a:rPr lang="es-AR" sz="1900" b="1" u="sng" dirty="0">
                <a:solidFill>
                  <a:srgbClr val="000000"/>
                </a:solidFill>
              </a:rPr>
              <a:t>Activo</a:t>
            </a:r>
            <a:r>
              <a:rPr lang="es-AR" sz="1900" b="1" dirty="0">
                <a:solidFill>
                  <a:srgbClr val="000000"/>
                </a:solidFill>
              </a:rPr>
              <a:t>: </a:t>
            </a:r>
            <a:endParaRPr lang="es-AR" sz="1900" b="1" dirty="0">
              <a:solidFill>
                <a:srgbClr val="000000"/>
              </a:solidFill>
            </a:endParaRP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Disponibilidades </a:t>
            </a:r>
            <a:r>
              <a:rPr lang="es-AR" sz="1900" dirty="0">
                <a:solidFill>
                  <a:schemeClr val="tx1"/>
                </a:solidFill>
              </a:rPr>
              <a:t>(Caja y Bancos</a:t>
            </a:r>
            <a:r>
              <a:rPr lang="es-AR" sz="1900" dirty="0" smtClean="0">
                <a:solidFill>
                  <a:schemeClr val="tx1"/>
                </a:solidFill>
              </a:rPr>
              <a:t>)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Créditos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Inversiones Temporarias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Bienes </a:t>
            </a:r>
            <a:r>
              <a:rPr lang="es-AR" sz="1900" dirty="0">
                <a:solidFill>
                  <a:schemeClr val="tx1"/>
                </a:solidFill>
              </a:rPr>
              <a:t>de </a:t>
            </a:r>
            <a:r>
              <a:rPr lang="es-AR" sz="1900" dirty="0" smtClean="0">
                <a:solidFill>
                  <a:schemeClr val="tx1"/>
                </a:solidFill>
              </a:rPr>
              <a:t>Uso</a:t>
            </a:r>
          </a:p>
          <a:p>
            <a:pPr marL="0" lvl="0" indent="0" algn="just">
              <a:lnSpc>
                <a:spcPct val="80000"/>
              </a:lnSpc>
              <a:spcBef>
                <a:spcPts val="1200"/>
              </a:spcBef>
              <a:spcAft>
                <a:spcPts val="1000"/>
              </a:spcAft>
              <a:buClr>
                <a:srgbClr val="00007D"/>
              </a:buClr>
              <a:buNone/>
              <a:defRPr/>
            </a:pPr>
            <a:r>
              <a:rPr lang="es-AR" sz="1900" b="1" u="sng" dirty="0">
                <a:solidFill>
                  <a:srgbClr val="000000"/>
                </a:solidFill>
              </a:rPr>
              <a:t>Rubros o cuentas del </a:t>
            </a:r>
            <a:r>
              <a:rPr lang="es-AR" sz="1900" b="1" u="sng" dirty="0" smtClean="0">
                <a:solidFill>
                  <a:srgbClr val="000000"/>
                </a:solidFill>
              </a:rPr>
              <a:t>Pasivo</a:t>
            </a:r>
            <a:r>
              <a:rPr lang="es-AR" sz="1900" b="1" dirty="0" smtClean="0">
                <a:solidFill>
                  <a:srgbClr val="000000"/>
                </a:solidFill>
              </a:rPr>
              <a:t>: </a:t>
            </a:r>
            <a:endParaRPr lang="es-AR" sz="1900" b="1" dirty="0">
              <a:solidFill>
                <a:srgbClr val="000000"/>
              </a:solidFill>
            </a:endParaRP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>
                <a:solidFill>
                  <a:schemeClr val="tx1"/>
                </a:solidFill>
              </a:rPr>
              <a:t>Cuentas a </a:t>
            </a:r>
            <a:r>
              <a:rPr lang="es-AR" sz="1900" dirty="0" smtClean="0">
                <a:solidFill>
                  <a:schemeClr val="tx1"/>
                </a:solidFill>
              </a:rPr>
              <a:t>Pagar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Fondos </a:t>
            </a:r>
            <a:r>
              <a:rPr lang="es-AR" sz="1900" dirty="0">
                <a:solidFill>
                  <a:schemeClr val="tx1"/>
                </a:solidFill>
              </a:rPr>
              <a:t>de </a:t>
            </a:r>
            <a:r>
              <a:rPr lang="es-AR" sz="1900" dirty="0" smtClean="0">
                <a:solidFill>
                  <a:schemeClr val="tx1"/>
                </a:solidFill>
              </a:rPr>
              <a:t>Terceros</a:t>
            </a:r>
          </a:p>
          <a:p>
            <a:pPr marL="384048" indent="-384048" algn="just" fontAlgn="auto">
              <a:lnSpc>
                <a:spcPct val="80000"/>
              </a:lnSpc>
              <a:defRPr/>
            </a:pPr>
            <a:r>
              <a:rPr lang="es-AR" sz="1900" dirty="0" smtClean="0">
                <a:solidFill>
                  <a:schemeClr val="tx1"/>
                </a:solidFill>
              </a:rPr>
              <a:t>Previsiones </a:t>
            </a:r>
            <a:r>
              <a:rPr lang="es-AR" sz="1900" dirty="0">
                <a:solidFill>
                  <a:schemeClr val="tx1"/>
                </a:solidFill>
              </a:rPr>
              <a:t>por Juicios</a:t>
            </a:r>
            <a:r>
              <a:rPr lang="es-AR" sz="1900" dirty="0" smtClean="0">
                <a:solidFill>
                  <a:schemeClr val="tx1"/>
                </a:solidFill>
              </a:rPr>
              <a:t>.</a:t>
            </a:r>
            <a:endParaRPr lang="es-ES_tradnl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F7EDDD5-265A-04B2-47C6-A603E6DA6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692697"/>
            <a:ext cx="8208143" cy="720080"/>
          </a:xfrm>
        </p:spPr>
        <p:txBody>
          <a:bodyPr rtlCol="0">
            <a:normAutofit/>
          </a:bodyPr>
          <a:lstStyle/>
          <a:p>
            <a:pPr indent="-342900" algn="just" defTabSz="7191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AR" altLang="es-AR" sz="2400" b="1" dirty="0">
                <a:solidFill>
                  <a:srgbClr val="000000"/>
                </a:solidFill>
              </a:rPr>
              <a:t>Relevamiento </a:t>
            </a:r>
            <a:r>
              <a:rPr lang="es-AR" altLang="es-AR" sz="2400" b="1" dirty="0" smtClean="0">
                <a:solidFill>
                  <a:srgbClr val="000000"/>
                </a:solidFill>
              </a:rPr>
              <a:t>de </a:t>
            </a:r>
            <a:r>
              <a:rPr lang="es-AR" sz="2400" b="1" dirty="0">
                <a:solidFill>
                  <a:srgbClr val="000000"/>
                </a:solidFill>
              </a:rPr>
              <a:t>dudas acerca de </a:t>
            </a:r>
            <a:r>
              <a:rPr lang="es-AR" sz="2400" b="1" dirty="0" smtClean="0">
                <a:solidFill>
                  <a:srgbClr val="000000"/>
                </a:solidFill>
              </a:rPr>
              <a:t>criterios </a:t>
            </a:r>
            <a:r>
              <a:rPr lang="es-AR" sz="2400" b="1" dirty="0">
                <a:solidFill>
                  <a:srgbClr val="000000"/>
                </a:solidFill>
              </a:rPr>
              <a:t>de valuación y/o exposición de </a:t>
            </a:r>
            <a:r>
              <a:rPr lang="es-AR" sz="2400" b="1" dirty="0" smtClean="0">
                <a:solidFill>
                  <a:srgbClr val="000000"/>
                </a:solidFill>
              </a:rPr>
              <a:t>rubros o cuentas contables</a:t>
            </a:r>
            <a:endParaRPr lang="es-ES" altLang="es-AR" sz="2400" b="1" dirty="0">
              <a:solidFill>
                <a:srgbClr val="0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807F2CE7-9B51-EB04-57EA-7246055A77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147050" cy="3240087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s-AR" b="1" u="sng" dirty="0" smtClean="0">
                <a:solidFill>
                  <a:srgbClr val="000000"/>
                </a:solidFill>
              </a:rPr>
              <a:t>Valuación y Exposición de:</a:t>
            </a:r>
            <a:endParaRPr lang="es-AR" b="1" u="sng" dirty="0">
              <a:solidFill>
                <a:srgbClr val="000000"/>
              </a:solidFill>
            </a:endParaRPr>
          </a:p>
          <a:p>
            <a:pPr marL="384048" indent="-384048" algn="just" fontAlgn="auto">
              <a:defRPr/>
            </a:pPr>
            <a:r>
              <a:rPr lang="es-ES_tradnl" dirty="0" smtClean="0">
                <a:solidFill>
                  <a:schemeClr val="tx1"/>
                </a:solidFill>
              </a:rPr>
              <a:t>Bienes de Uso y Amortizaciones Acumuladas.</a:t>
            </a:r>
          </a:p>
          <a:p>
            <a:pPr marL="384048" indent="-384048" algn="just" fontAlgn="auto">
              <a:defRPr/>
            </a:pPr>
            <a:r>
              <a:rPr lang="es-ES_tradnl" dirty="0" smtClean="0">
                <a:solidFill>
                  <a:schemeClr val="tx1"/>
                </a:solidFill>
              </a:rPr>
              <a:t>Construcciones en Proceso y Mejoras sobre Inmuebles.</a:t>
            </a:r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1034779F-CA30-AB15-DED2-4CA9827D6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2481263"/>
            <a:ext cx="8229600" cy="1371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b="1" dirty="0">
                <a:solidFill>
                  <a:srgbClr val="006600"/>
                </a:solidFill>
              </a:rPr>
              <a:t>¡¡¡</a:t>
            </a:r>
            <a:r>
              <a:rPr lang="es-AR" b="1" dirty="0" smtClean="0">
                <a:solidFill>
                  <a:srgbClr val="006600"/>
                </a:solidFill>
              </a:rPr>
              <a:t>MUCHAS GRACIAS POR PARTICIPAR!!!</a:t>
            </a:r>
            <a:endParaRPr lang="es-E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Faceta">
  <a:themeElements>
    <a:clrScheme name="Personalizado 6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B8CCE4"/>
      </a:accent1>
      <a:accent2>
        <a:srgbClr val="F1D8D7"/>
      </a:accent2>
      <a:accent3>
        <a:srgbClr val="9BBB59"/>
      </a:accent3>
      <a:accent4>
        <a:srgbClr val="8064A2"/>
      </a:accent4>
      <a:accent5>
        <a:srgbClr val="B7DDE8"/>
      </a:accent5>
      <a:accent6>
        <a:srgbClr val="FBD5B5"/>
      </a:accent6>
      <a:hlink>
        <a:srgbClr val="0000FF"/>
      </a:hlink>
      <a:folHlink>
        <a:srgbClr val="80008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3742</TotalTime>
  <Words>720</Words>
  <Application>Microsoft Office PowerPoint</Application>
  <PresentationFormat>Presentación en pantalla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MESA REDONDA:  CIERRE DE EJERCICIO Y  CUENTA DE INVERSION PRACTICAS Y EXPERIENCIAS SOBRE  CONTROLES Y NORMAS APLICABLES</vt:lpstr>
      <vt:lpstr>OBJETIVOS</vt:lpstr>
      <vt:lpstr>NORMATIVA REGLAMENTARIA APLICABLE </vt:lpstr>
      <vt:lpstr>PROCEDIMIENTOS DE CIERRE DE EJERCICIO Y CONTROLES DE LA CUENTA DE INVERSIÓN</vt:lpstr>
      <vt:lpstr>PROCEDIMIENTOS PARA LA VERIFICACIÓN DEL  CUADRO 10.1 AIF-CONSOLIDADO Y  CUADRO 9 COMPATIBILIDAD DE EECC</vt:lpstr>
      <vt:lpstr>Relevamiento sobre controles de los Estados Contables que generan mayor complicación o duda  </vt:lpstr>
      <vt:lpstr>Relevamiento de dudas acerca de criterios de valuación y/o exposición de rubros o cuentas contables</vt:lpstr>
      <vt:lpstr>¡¡¡MUCHAS GRACIAS POR PARTICIPAR!!!</vt:lpstr>
    </vt:vector>
  </TitlesOfParts>
  <Company>The houze!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 INVERSION</dc:title>
  <dc:creator>auditor</dc:creator>
  <cp:lastModifiedBy>Ana Maria</cp:lastModifiedBy>
  <cp:revision>319</cp:revision>
  <dcterms:created xsi:type="dcterms:W3CDTF">2017-05-16T15:35:41Z</dcterms:created>
  <dcterms:modified xsi:type="dcterms:W3CDTF">2023-05-31T03:22:27Z</dcterms:modified>
</cp:coreProperties>
</file>