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28"/>
  </p:notesMasterIdLst>
  <p:sldIdLst>
    <p:sldId id="256" r:id="rId2"/>
    <p:sldId id="257" r:id="rId3"/>
    <p:sldId id="271" r:id="rId4"/>
    <p:sldId id="280" r:id="rId5"/>
    <p:sldId id="277" r:id="rId6"/>
    <p:sldId id="279" r:id="rId7"/>
    <p:sldId id="258" r:id="rId8"/>
    <p:sldId id="275" r:id="rId9"/>
    <p:sldId id="276" r:id="rId10"/>
    <p:sldId id="274" r:id="rId11"/>
    <p:sldId id="259" r:id="rId12"/>
    <p:sldId id="260" r:id="rId13"/>
    <p:sldId id="281" r:id="rId14"/>
    <p:sldId id="261" r:id="rId15"/>
    <p:sldId id="262" r:id="rId16"/>
    <p:sldId id="263" r:id="rId17"/>
    <p:sldId id="264" r:id="rId18"/>
    <p:sldId id="265" r:id="rId19"/>
    <p:sldId id="266" r:id="rId20"/>
    <p:sldId id="270" r:id="rId21"/>
    <p:sldId id="267" r:id="rId22"/>
    <p:sldId id="272" r:id="rId23"/>
    <p:sldId id="273" r:id="rId24"/>
    <p:sldId id="268" r:id="rId25"/>
    <p:sldId id="269" r:id="rId26"/>
    <p:sldId id="278" r:id="rId27"/>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1" autoAdjust="0"/>
    <p:restoredTop sz="94660"/>
  </p:normalViewPr>
  <p:slideViewPr>
    <p:cSldViewPr>
      <p:cViewPr varScale="1">
        <p:scale>
          <a:sx n="69" d="100"/>
          <a:sy n="69" d="100"/>
        </p:scale>
        <p:origin x="-1428"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A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5951DC-E5FD-4368-BF7A-24F06744966F}" type="datetimeFigureOut">
              <a:rPr lang="es-AR" smtClean="0"/>
              <a:pPr/>
              <a:t>27/05/2021</a:t>
            </a:fld>
            <a:endParaRPr lang="es-AR"/>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AR"/>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217223-AD57-4672-9154-EB18BF157B84}" type="slidenum">
              <a:rPr lang="es-AR" smtClean="0"/>
              <a:pPr/>
              <a:t>‹Nº›</a:t>
            </a:fld>
            <a:endParaRPr lang="es-AR"/>
          </a:p>
        </p:txBody>
      </p:sp>
    </p:spTree>
    <p:extLst>
      <p:ext uri="{BB962C8B-B14F-4D97-AF65-F5344CB8AC3E}">
        <p14:creationId xmlns:p14="http://schemas.microsoft.com/office/powerpoint/2010/main" val="3916331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1"/>
      </p:bgRef>
    </p:bg>
    <p:spTree>
      <p:nvGrpSpPr>
        <p:cNvPr id="1" name=""/>
        <p:cNvGrpSpPr/>
        <p:nvPr/>
      </p:nvGrpSpPr>
      <p:grpSpPr>
        <a:xfrm>
          <a:off x="0" y="0"/>
          <a:ext cx="0" cy="0"/>
          <a:chOff x="0" y="0"/>
          <a:chExt cx="0" cy="0"/>
        </a:xfrm>
      </p:grpSpPr>
      <p:sp>
        <p:nvSpPr>
          <p:cNvPr id="8" name="7 Título"/>
          <p:cNvSpPr>
            <a:spLocks noGrp="1"/>
          </p:cNvSpPr>
          <p:nvPr>
            <p:ph type="ctrTitle"/>
          </p:nvPr>
        </p:nvSpPr>
        <p:spPr>
          <a:xfrm>
            <a:off x="2286000" y="3124200"/>
            <a:ext cx="6172200" cy="1894362"/>
          </a:xfrm>
        </p:spPr>
        <p:txBody>
          <a:bodyPr/>
          <a:lstStyle>
            <a:lvl1pPr>
              <a:defRPr b="1"/>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bwMode="auto">
          <a:xfrm rot="5400000">
            <a:off x="7764621" y="1174097"/>
            <a:ext cx="2286000" cy="381000"/>
          </a:xfrm>
        </p:spPr>
        <p:txBody>
          <a:bodyPr/>
          <a:lstStyle/>
          <a:p>
            <a:fld id="{24D391E2-F1E3-4820-A9EB-8A2B1CFBC8FD}" type="datetime1">
              <a:rPr lang="es-AR" smtClean="0"/>
              <a:pPr/>
              <a:t>27/05/2021</a:t>
            </a:fld>
            <a:endParaRPr lang="es-AR"/>
          </a:p>
        </p:txBody>
      </p:sp>
      <p:sp>
        <p:nvSpPr>
          <p:cNvPr id="17" name="16 Marcador de pie de página"/>
          <p:cNvSpPr>
            <a:spLocks noGrp="1"/>
          </p:cNvSpPr>
          <p:nvPr>
            <p:ph type="ftr" sz="quarter" idx="11"/>
          </p:nvPr>
        </p:nvSpPr>
        <p:spPr bwMode="auto">
          <a:xfrm rot="5400000">
            <a:off x="7077269" y="4181669"/>
            <a:ext cx="3657600" cy="384048"/>
          </a:xfrm>
          <a:prstGeom prst="rect">
            <a:avLst/>
          </a:prstGeom>
        </p:spPr>
        <p:txBody>
          <a:bodyPr/>
          <a:lstStyle/>
          <a:p>
            <a:r>
              <a:rPr lang="pt-BR" smtClean="0"/>
              <a:t>V Jornadas  de AI UUNN Puerto Madryn </a:t>
            </a:r>
            <a:endParaRPr lang="es-AR"/>
          </a:p>
        </p:txBody>
      </p:sp>
      <p:sp>
        <p:nvSpPr>
          <p:cNvPr id="10" name="9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Conector recto"/>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Elipse"/>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Elipse"/>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Marcador de número de diapositiva"/>
          <p:cNvSpPr>
            <a:spLocks noGrp="1"/>
          </p:cNvSpPr>
          <p:nvPr>
            <p:ph type="sldNum" sz="quarter" idx="12"/>
          </p:nvPr>
        </p:nvSpPr>
        <p:spPr bwMode="auto">
          <a:xfrm>
            <a:off x="1325544" y="4928702"/>
            <a:ext cx="609600" cy="517524"/>
          </a:xfrm>
        </p:spPr>
        <p:txBody>
          <a:bodyPr/>
          <a:lstStyle/>
          <a:p>
            <a:fld id="{4EE826D6-F401-4D33-B1AF-E1041C17CA70}" type="slidenum">
              <a:rPr lang="es-AR" smtClean="0"/>
              <a:pPr/>
              <a:t>‹Nº›</a:t>
            </a:fld>
            <a:endParaRPr lang="es-AR"/>
          </a:p>
        </p:txBody>
      </p:sp>
    </p:spTree>
  </p:cSld>
  <p:clrMapOvr>
    <a:overrideClrMapping bg1="lt1" tx1="dk1" bg2="lt2" tx2="dk2" accent1="accent1" accent2="accent2" accent3="accent3" accent4="accent4" accent5="accent5" accent6="accent6" hlink="hlink" folHlink="folHlink"/>
  </p:clrMapOvr>
  <p:transition spd="slow">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C6D09886-6001-4354-97DB-4CD9C42F1DD4}" type="datetime1">
              <a:rPr lang="es-AR" smtClean="0"/>
              <a:pPr/>
              <a:t>27/05/2021</a:t>
            </a:fld>
            <a:endParaRPr lang="es-AR"/>
          </a:p>
        </p:txBody>
      </p:sp>
      <p:sp>
        <p:nvSpPr>
          <p:cNvPr id="5" name="4 Marcador de pie de página"/>
          <p:cNvSpPr>
            <a:spLocks noGrp="1"/>
          </p:cNvSpPr>
          <p:nvPr>
            <p:ph type="ftr" sz="quarter" idx="11"/>
          </p:nvPr>
        </p:nvSpPr>
        <p:spPr>
          <a:xfrm rot="5400000">
            <a:off x="6990186" y="3737240"/>
            <a:ext cx="3200400" cy="365760"/>
          </a:xfrm>
          <a:prstGeom prst="rect">
            <a:avLst/>
          </a:prstGeom>
        </p:spPr>
        <p:txBody>
          <a:bodyPr/>
          <a:lstStyle/>
          <a:p>
            <a:r>
              <a:rPr lang="pt-BR" smtClean="0"/>
              <a:t>V Jornadas  de AI UUNN Puerto Madryn </a:t>
            </a:r>
            <a:endParaRPr lang="es-AR"/>
          </a:p>
        </p:txBody>
      </p:sp>
      <p:sp>
        <p:nvSpPr>
          <p:cNvPr id="6" name="5 Marcador de número de diapositiva"/>
          <p:cNvSpPr>
            <a:spLocks noGrp="1"/>
          </p:cNvSpPr>
          <p:nvPr>
            <p:ph type="sldNum" sz="quarter" idx="12"/>
          </p:nvPr>
        </p:nvSpPr>
        <p:spPr/>
        <p:txBody>
          <a:bodyPr/>
          <a:lstStyle/>
          <a:p>
            <a:fld id="{4EE826D6-F401-4D33-B1AF-E1041C17CA70}" type="slidenum">
              <a:rPr lang="es-AR" smtClean="0"/>
              <a:pPr/>
              <a:t>‹Nº›</a:t>
            </a:fld>
            <a:endParaRPr lang="es-AR"/>
          </a:p>
        </p:txBody>
      </p:sp>
    </p:spTree>
  </p:cSld>
  <p:clrMapOvr>
    <a:masterClrMapping/>
  </p:clrMapOvr>
  <p:transition spd="slow">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676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6BAA4D4F-437F-47EA-B828-D0AB43AF553E}" type="datetime1">
              <a:rPr lang="es-AR" smtClean="0"/>
              <a:pPr/>
              <a:t>27/05/2021</a:t>
            </a:fld>
            <a:endParaRPr lang="es-AR"/>
          </a:p>
        </p:txBody>
      </p:sp>
      <p:sp>
        <p:nvSpPr>
          <p:cNvPr id="5" name="4 Marcador de pie de página"/>
          <p:cNvSpPr>
            <a:spLocks noGrp="1"/>
          </p:cNvSpPr>
          <p:nvPr>
            <p:ph type="ftr" sz="quarter" idx="11"/>
          </p:nvPr>
        </p:nvSpPr>
        <p:spPr>
          <a:xfrm rot="5400000">
            <a:off x="6990186" y="3737240"/>
            <a:ext cx="3200400" cy="365760"/>
          </a:xfrm>
          <a:prstGeom prst="rect">
            <a:avLst/>
          </a:prstGeom>
        </p:spPr>
        <p:txBody>
          <a:bodyPr/>
          <a:lstStyle/>
          <a:p>
            <a:r>
              <a:rPr lang="pt-BR" smtClean="0"/>
              <a:t>V Jornadas  de AI UUNN Puerto Madryn </a:t>
            </a:r>
            <a:endParaRPr lang="es-AR"/>
          </a:p>
        </p:txBody>
      </p:sp>
      <p:sp>
        <p:nvSpPr>
          <p:cNvPr id="6" name="5 Marcador de número de diapositiva"/>
          <p:cNvSpPr>
            <a:spLocks noGrp="1"/>
          </p:cNvSpPr>
          <p:nvPr>
            <p:ph type="sldNum" sz="quarter" idx="12"/>
          </p:nvPr>
        </p:nvSpPr>
        <p:spPr/>
        <p:txBody>
          <a:bodyPr/>
          <a:lstStyle/>
          <a:p>
            <a:fld id="{4EE826D6-F401-4D33-B1AF-E1041C17CA70}" type="slidenum">
              <a:rPr lang="es-AR" smtClean="0"/>
              <a:pPr/>
              <a:t>‹Nº›</a:t>
            </a:fld>
            <a:endParaRPr lang="es-AR"/>
          </a:p>
        </p:txBody>
      </p:sp>
    </p:spTree>
  </p:cSld>
  <p:clrMapOvr>
    <a:masterClrMapping/>
  </p:clrMapOvr>
  <p:transition spd="slow">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8" name="7 Marcador de contenido"/>
          <p:cNvSpPr>
            <a:spLocks noGrp="1"/>
          </p:cNvSpPr>
          <p:nvPr>
            <p:ph sz="quarter" idx="1"/>
          </p:nvPr>
        </p:nvSpPr>
        <p:spPr>
          <a:xfrm>
            <a:off x="457200" y="1600200"/>
            <a:ext cx="7467600" cy="487375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4"/>
          </p:nvPr>
        </p:nvSpPr>
        <p:spPr/>
        <p:txBody>
          <a:bodyPr rtlCol="0"/>
          <a:lstStyle/>
          <a:p>
            <a:fld id="{991A2CCB-40CB-445B-8A27-1FD0528C2920}" type="datetime1">
              <a:rPr lang="es-AR" smtClean="0"/>
              <a:pPr/>
              <a:t>27/05/2021</a:t>
            </a:fld>
            <a:endParaRPr lang="es-AR"/>
          </a:p>
        </p:txBody>
      </p:sp>
      <p:sp>
        <p:nvSpPr>
          <p:cNvPr id="9" name="8 Marcador de número de diapositiva"/>
          <p:cNvSpPr>
            <a:spLocks noGrp="1"/>
          </p:cNvSpPr>
          <p:nvPr>
            <p:ph type="sldNum" sz="quarter" idx="15"/>
          </p:nvPr>
        </p:nvSpPr>
        <p:spPr/>
        <p:txBody>
          <a:bodyPr rtlCol="0"/>
          <a:lstStyle/>
          <a:p>
            <a:fld id="{4EE826D6-F401-4D33-B1AF-E1041C17CA70}" type="slidenum">
              <a:rPr lang="es-AR" smtClean="0"/>
              <a:pPr/>
              <a:t>‹Nº›</a:t>
            </a:fld>
            <a:endParaRPr lang="es-AR"/>
          </a:p>
        </p:txBody>
      </p:sp>
      <p:sp>
        <p:nvSpPr>
          <p:cNvPr id="10" name="9 Marcador de pie de página"/>
          <p:cNvSpPr>
            <a:spLocks noGrp="1"/>
          </p:cNvSpPr>
          <p:nvPr>
            <p:ph type="ftr" sz="quarter" idx="16"/>
          </p:nvPr>
        </p:nvSpPr>
        <p:spPr>
          <a:xfrm rot="5400000">
            <a:off x="6990186" y="3737240"/>
            <a:ext cx="3200400" cy="365760"/>
          </a:xfrm>
          <a:prstGeom prst="rect">
            <a:avLst/>
          </a:prstGeom>
        </p:spPr>
        <p:txBody>
          <a:bodyPr rtlCol="0"/>
          <a:lstStyle/>
          <a:p>
            <a:r>
              <a:rPr lang="pt-BR" smtClean="0"/>
              <a:t>V Jornadas  de AI UUNN Puerto Madryn </a:t>
            </a:r>
            <a:endParaRPr lang="es-AR"/>
          </a:p>
        </p:txBody>
      </p:sp>
    </p:spTree>
  </p:cSld>
  <p:clrMapOvr>
    <a:masterClrMapping/>
  </p:clrMapOvr>
  <p:transition spd="slow">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286000" y="2895600"/>
            <a:ext cx="6172200" cy="2053590"/>
          </a:xfrm>
        </p:spPr>
        <p:txBody>
          <a:bodyPr/>
          <a:lstStyle>
            <a:lvl1pPr algn="l">
              <a:buNone/>
              <a:defRPr sz="3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bwMode="auto">
          <a:xfrm rot="5400000">
            <a:off x="7763256" y="1170432"/>
            <a:ext cx="2286000" cy="381000"/>
          </a:xfrm>
        </p:spPr>
        <p:txBody>
          <a:bodyPr/>
          <a:lstStyle/>
          <a:p>
            <a:fld id="{FA29541A-5CD5-44C3-B429-C13732E08A42}" type="datetime1">
              <a:rPr lang="es-AR" smtClean="0"/>
              <a:pPr/>
              <a:t>27/05/2021</a:t>
            </a:fld>
            <a:endParaRPr lang="es-AR"/>
          </a:p>
        </p:txBody>
      </p:sp>
      <p:sp>
        <p:nvSpPr>
          <p:cNvPr id="5" name="4 Marcador de pie de página"/>
          <p:cNvSpPr>
            <a:spLocks noGrp="1"/>
          </p:cNvSpPr>
          <p:nvPr>
            <p:ph type="ftr" sz="quarter" idx="11"/>
          </p:nvPr>
        </p:nvSpPr>
        <p:spPr bwMode="auto">
          <a:xfrm rot="5400000">
            <a:off x="7077456" y="4178808"/>
            <a:ext cx="3657600" cy="384048"/>
          </a:xfrm>
          <a:prstGeom prst="rect">
            <a:avLst/>
          </a:prstGeom>
        </p:spPr>
        <p:txBody>
          <a:bodyPr/>
          <a:lstStyle/>
          <a:p>
            <a:r>
              <a:rPr lang="pt-BR" smtClean="0"/>
              <a:t>V Jornadas  de AI UUNN Puerto Madryn </a:t>
            </a:r>
            <a:endParaRPr lang="es-AR"/>
          </a:p>
        </p:txBody>
      </p:sp>
      <p:sp>
        <p:nvSpPr>
          <p:cNvPr id="9" name="8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Elipse"/>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Elipse"/>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Elipse"/>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Conector recto"/>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número de diapositiva"/>
          <p:cNvSpPr>
            <a:spLocks noGrp="1"/>
          </p:cNvSpPr>
          <p:nvPr>
            <p:ph type="sldNum" sz="quarter" idx="12"/>
          </p:nvPr>
        </p:nvSpPr>
        <p:spPr bwMode="auto">
          <a:xfrm>
            <a:off x="1340616" y="4928702"/>
            <a:ext cx="609600" cy="517524"/>
          </a:xfrm>
        </p:spPr>
        <p:txBody>
          <a:bodyPr/>
          <a:lstStyle/>
          <a:p>
            <a:fld id="{4EE826D6-F401-4D33-B1AF-E1041C17CA70}" type="slidenum">
              <a:rPr lang="es-AR" smtClean="0"/>
              <a:pPr/>
              <a:t>‹Nº›</a:t>
            </a:fld>
            <a:endParaRPr lang="es-AR"/>
          </a:p>
        </p:txBody>
      </p:sp>
    </p:spTree>
  </p:cSld>
  <p:clrMapOvr>
    <a:overrideClrMapping bg1="dk1" tx1="lt1" bg2="dk2" tx2="lt2" accent1="accent1" accent2="accent2" accent3="accent3" accent4="accent4" accent5="accent5" accent6="accent6" hlink="hlink" folHlink="folHlink"/>
  </p:clrMapOvr>
  <p:transition spd="slow">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C4459EF1-2DDE-480A-947A-544F5D48356E}" type="datetime1">
              <a:rPr lang="es-AR" smtClean="0"/>
              <a:pPr/>
              <a:t>27/05/2021</a:t>
            </a:fld>
            <a:endParaRPr lang="es-AR"/>
          </a:p>
        </p:txBody>
      </p:sp>
      <p:sp>
        <p:nvSpPr>
          <p:cNvPr id="6" name="5 Marcador de pie de página"/>
          <p:cNvSpPr>
            <a:spLocks noGrp="1"/>
          </p:cNvSpPr>
          <p:nvPr>
            <p:ph type="ftr" sz="quarter" idx="11"/>
          </p:nvPr>
        </p:nvSpPr>
        <p:spPr>
          <a:xfrm rot="5400000">
            <a:off x="6990186" y="3737240"/>
            <a:ext cx="3200400" cy="365760"/>
          </a:xfrm>
          <a:prstGeom prst="rect">
            <a:avLst/>
          </a:prstGeom>
        </p:spPr>
        <p:txBody>
          <a:bodyPr/>
          <a:lstStyle/>
          <a:p>
            <a:r>
              <a:rPr lang="pt-BR" smtClean="0"/>
              <a:t>V Jornadas  de AI UUNN Puerto Madryn </a:t>
            </a:r>
            <a:endParaRPr lang="es-AR"/>
          </a:p>
        </p:txBody>
      </p:sp>
      <p:sp>
        <p:nvSpPr>
          <p:cNvPr id="7" name="6 Marcador de número de diapositiva"/>
          <p:cNvSpPr>
            <a:spLocks noGrp="1"/>
          </p:cNvSpPr>
          <p:nvPr>
            <p:ph type="sldNum" sz="quarter" idx="12"/>
          </p:nvPr>
        </p:nvSpPr>
        <p:spPr/>
        <p:txBody>
          <a:bodyPr/>
          <a:lstStyle/>
          <a:p>
            <a:fld id="{4EE826D6-F401-4D33-B1AF-E1041C17CA70}" type="slidenum">
              <a:rPr lang="es-AR" smtClean="0"/>
              <a:pPr/>
              <a:t>‹Nº›</a:t>
            </a:fld>
            <a:endParaRPr lang="es-AR"/>
          </a:p>
        </p:txBody>
      </p:sp>
      <p:sp>
        <p:nvSpPr>
          <p:cNvPr id="9" name="8 Marcador de contenido"/>
          <p:cNvSpPr>
            <a:spLocks noGrp="1"/>
          </p:cNvSpPr>
          <p:nvPr>
            <p:ph sz="quarter" idx="1"/>
          </p:nvPr>
        </p:nvSpPr>
        <p:spPr>
          <a:xfrm>
            <a:off x="457200"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270248"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transition spd="slow">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7543800" cy="1143000"/>
          </a:xfrm>
        </p:spPr>
        <p:txBody>
          <a:bodyPr anchor="b"/>
          <a:lstStyle>
            <a:lvl1pPr>
              <a:defRPr/>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A7BF3201-86D6-4CDE-A16C-88265507CEEB}" type="datetime1">
              <a:rPr lang="es-AR" smtClean="0"/>
              <a:pPr/>
              <a:t>27/05/2021</a:t>
            </a:fld>
            <a:endParaRPr lang="es-AR"/>
          </a:p>
        </p:txBody>
      </p:sp>
      <p:sp>
        <p:nvSpPr>
          <p:cNvPr id="8" name="7 Marcador de pie de página"/>
          <p:cNvSpPr>
            <a:spLocks noGrp="1"/>
          </p:cNvSpPr>
          <p:nvPr>
            <p:ph type="ftr" sz="quarter" idx="11"/>
          </p:nvPr>
        </p:nvSpPr>
        <p:spPr>
          <a:xfrm rot="5400000">
            <a:off x="6990186" y="3737240"/>
            <a:ext cx="3200400" cy="365760"/>
          </a:xfrm>
          <a:prstGeom prst="rect">
            <a:avLst/>
          </a:prstGeom>
        </p:spPr>
        <p:txBody>
          <a:bodyPr/>
          <a:lstStyle/>
          <a:p>
            <a:r>
              <a:rPr lang="pt-BR" smtClean="0"/>
              <a:t>V Jornadas  de AI UUNN Puerto Madryn </a:t>
            </a:r>
            <a:endParaRPr lang="es-AR"/>
          </a:p>
        </p:txBody>
      </p:sp>
      <p:sp>
        <p:nvSpPr>
          <p:cNvPr id="9" name="8 Marcador de número de diapositiva"/>
          <p:cNvSpPr>
            <a:spLocks noGrp="1"/>
          </p:cNvSpPr>
          <p:nvPr>
            <p:ph type="sldNum" sz="quarter" idx="12"/>
          </p:nvPr>
        </p:nvSpPr>
        <p:spPr/>
        <p:txBody>
          <a:bodyPr/>
          <a:lstStyle/>
          <a:p>
            <a:fld id="{4EE826D6-F401-4D33-B1AF-E1041C17CA70}" type="slidenum">
              <a:rPr lang="es-AR" smtClean="0"/>
              <a:pPr/>
              <a:t>‹Nº›</a:t>
            </a:fld>
            <a:endParaRPr lang="es-AR"/>
          </a:p>
        </p:txBody>
      </p:sp>
      <p:sp>
        <p:nvSpPr>
          <p:cNvPr id="11" name="10 Marcador de contenido"/>
          <p:cNvSpPr>
            <a:spLocks noGrp="1"/>
          </p:cNvSpPr>
          <p:nvPr>
            <p:ph sz="quarter" idx="2"/>
          </p:nvPr>
        </p:nvSpPr>
        <p:spPr>
          <a:xfrm>
            <a:off x="457200"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371975"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texto"/>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4" name="13 Marcador de texto"/>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transition spd="slow">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6" name="5 Marcador de fecha"/>
          <p:cNvSpPr>
            <a:spLocks noGrp="1"/>
          </p:cNvSpPr>
          <p:nvPr>
            <p:ph type="dt" sz="half" idx="10"/>
          </p:nvPr>
        </p:nvSpPr>
        <p:spPr/>
        <p:txBody>
          <a:bodyPr rtlCol="0"/>
          <a:lstStyle/>
          <a:p>
            <a:fld id="{E7C83664-E1E1-43AC-B5CE-694632D4E6B9}" type="datetime1">
              <a:rPr lang="es-AR" smtClean="0"/>
              <a:pPr/>
              <a:t>27/05/2021</a:t>
            </a:fld>
            <a:endParaRPr lang="es-AR"/>
          </a:p>
        </p:txBody>
      </p:sp>
      <p:sp>
        <p:nvSpPr>
          <p:cNvPr id="7" name="6 Marcador de número de diapositiva"/>
          <p:cNvSpPr>
            <a:spLocks noGrp="1"/>
          </p:cNvSpPr>
          <p:nvPr>
            <p:ph type="sldNum" sz="quarter" idx="11"/>
          </p:nvPr>
        </p:nvSpPr>
        <p:spPr/>
        <p:txBody>
          <a:bodyPr rtlCol="0"/>
          <a:lstStyle/>
          <a:p>
            <a:fld id="{4EE826D6-F401-4D33-B1AF-E1041C17CA70}" type="slidenum">
              <a:rPr lang="es-AR" smtClean="0"/>
              <a:pPr/>
              <a:t>‹Nº›</a:t>
            </a:fld>
            <a:endParaRPr lang="es-AR"/>
          </a:p>
        </p:txBody>
      </p:sp>
      <p:sp>
        <p:nvSpPr>
          <p:cNvPr id="8" name="7 Marcador de pie de página"/>
          <p:cNvSpPr>
            <a:spLocks noGrp="1"/>
          </p:cNvSpPr>
          <p:nvPr>
            <p:ph type="ftr" sz="quarter" idx="12"/>
          </p:nvPr>
        </p:nvSpPr>
        <p:spPr>
          <a:xfrm rot="5400000">
            <a:off x="6990186" y="3737240"/>
            <a:ext cx="3200400" cy="365760"/>
          </a:xfrm>
          <a:prstGeom prst="rect">
            <a:avLst/>
          </a:prstGeom>
        </p:spPr>
        <p:txBody>
          <a:bodyPr rtlCol="0"/>
          <a:lstStyle/>
          <a:p>
            <a:r>
              <a:rPr lang="pt-BR" smtClean="0"/>
              <a:t>V Jornadas  de AI UUNN Puerto Madryn </a:t>
            </a:r>
            <a:endParaRPr lang="es-AR"/>
          </a:p>
        </p:txBody>
      </p:sp>
    </p:spTree>
  </p:cSld>
  <p:clrMapOvr>
    <a:masterClrMapping/>
  </p:clrMapOvr>
  <p:transition spd="slow">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85707E6-46F9-4455-8748-2C7E06EEA7A7}" type="datetime1">
              <a:rPr lang="es-AR" smtClean="0"/>
              <a:pPr/>
              <a:t>27/05/2021</a:t>
            </a:fld>
            <a:endParaRPr lang="es-AR"/>
          </a:p>
        </p:txBody>
      </p:sp>
      <p:sp>
        <p:nvSpPr>
          <p:cNvPr id="3" name="2 Marcador de pie de página"/>
          <p:cNvSpPr>
            <a:spLocks noGrp="1"/>
          </p:cNvSpPr>
          <p:nvPr>
            <p:ph type="ftr" sz="quarter" idx="11"/>
          </p:nvPr>
        </p:nvSpPr>
        <p:spPr>
          <a:xfrm rot="5400000">
            <a:off x="6990186" y="3737240"/>
            <a:ext cx="3200400" cy="365760"/>
          </a:xfrm>
          <a:prstGeom prst="rect">
            <a:avLst/>
          </a:prstGeom>
        </p:spPr>
        <p:txBody>
          <a:bodyPr/>
          <a:lstStyle/>
          <a:p>
            <a:r>
              <a:rPr lang="pt-BR" smtClean="0"/>
              <a:t>V Jornadas  de AI UUNN Puerto Madryn </a:t>
            </a:r>
            <a:endParaRPr lang="es-AR"/>
          </a:p>
        </p:txBody>
      </p:sp>
      <p:sp>
        <p:nvSpPr>
          <p:cNvPr id="4" name="3 Marcador de número de diapositiva"/>
          <p:cNvSpPr>
            <a:spLocks noGrp="1"/>
          </p:cNvSpPr>
          <p:nvPr>
            <p:ph type="sldNum" sz="quarter" idx="12"/>
          </p:nvPr>
        </p:nvSpPr>
        <p:spPr/>
        <p:txBody>
          <a:bodyPr/>
          <a:lstStyle/>
          <a:p>
            <a:fld id="{4EE826D6-F401-4D33-B1AF-E1041C17CA70}" type="slidenum">
              <a:rPr lang="es-AR" smtClean="0"/>
              <a:pPr/>
              <a:t>‹Nº›</a:t>
            </a:fld>
            <a:endParaRPr lang="es-AR"/>
          </a:p>
        </p:txBody>
      </p:sp>
    </p:spTree>
  </p:cSld>
  <p:clrMapOvr>
    <a:masterClrMapping/>
  </p:clrMapOvr>
  <p:transition spd="slow">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Título"/>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Marcador de contenido"/>
          <p:cNvSpPr>
            <a:spLocks noGrp="1"/>
          </p:cNvSpPr>
          <p:nvPr>
            <p:ph sz="quarter" idx="1"/>
          </p:nvPr>
        </p:nvSpPr>
        <p:spPr>
          <a:xfrm>
            <a:off x="304800" y="274320"/>
            <a:ext cx="5638800" cy="6327648"/>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4"/>
          </p:nvPr>
        </p:nvSpPr>
        <p:spPr/>
        <p:txBody>
          <a:bodyPr rtlCol="0"/>
          <a:lstStyle/>
          <a:p>
            <a:fld id="{9B38DB5E-E3EA-4833-A2DF-EC2DCA92E108}" type="datetime1">
              <a:rPr lang="es-AR" smtClean="0"/>
              <a:pPr/>
              <a:t>27/05/2021</a:t>
            </a:fld>
            <a:endParaRPr lang="es-AR"/>
          </a:p>
        </p:txBody>
      </p:sp>
      <p:sp>
        <p:nvSpPr>
          <p:cNvPr id="22" name="21 Marcador de número de diapositiva"/>
          <p:cNvSpPr>
            <a:spLocks noGrp="1"/>
          </p:cNvSpPr>
          <p:nvPr>
            <p:ph type="sldNum" sz="quarter" idx="15"/>
          </p:nvPr>
        </p:nvSpPr>
        <p:spPr/>
        <p:txBody>
          <a:bodyPr rtlCol="0"/>
          <a:lstStyle/>
          <a:p>
            <a:fld id="{4EE826D6-F401-4D33-B1AF-E1041C17CA70}" type="slidenum">
              <a:rPr lang="es-AR" smtClean="0"/>
              <a:pPr/>
              <a:t>‹Nº›</a:t>
            </a:fld>
            <a:endParaRPr lang="es-AR"/>
          </a:p>
        </p:txBody>
      </p:sp>
      <p:sp>
        <p:nvSpPr>
          <p:cNvPr id="23" name="22 Marcador de pie de página"/>
          <p:cNvSpPr>
            <a:spLocks noGrp="1"/>
          </p:cNvSpPr>
          <p:nvPr>
            <p:ph type="ftr" sz="quarter" idx="16"/>
          </p:nvPr>
        </p:nvSpPr>
        <p:spPr>
          <a:xfrm rot="5400000">
            <a:off x="6990186" y="3737240"/>
            <a:ext cx="3200400" cy="365760"/>
          </a:xfrm>
          <a:prstGeom prst="rect">
            <a:avLst/>
          </a:prstGeom>
        </p:spPr>
        <p:txBody>
          <a:bodyPr rtlCol="0"/>
          <a:lstStyle/>
          <a:p>
            <a:r>
              <a:rPr lang="pt-BR" smtClean="0"/>
              <a:t>V Jornadas  de AI UUNN Puerto Madryn </a:t>
            </a:r>
            <a:endParaRPr lang="es-AR"/>
          </a:p>
        </p:txBody>
      </p:sp>
    </p:spTree>
  </p:cSld>
  <p:clrMapOvr>
    <a:overrideClrMapping bg1="lt1" tx1="dk1" bg2="lt2" tx2="dk2" accent1="accent1" accent2="accent2" accent3="accent3" accent4="accent4" accent5="accent5" accent6="accent6" hlink="hlink" folHlink="folHlink"/>
  </p:clrMapOvr>
  <p:transition spd="slow">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Conector recto"/>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rot="5400000">
            <a:off x="3350133" y="3200400"/>
            <a:ext cx="6309360" cy="457200"/>
          </a:xfrm>
        </p:spPr>
        <p:txBody>
          <a:bodyPr anchor="b"/>
          <a:lstStyle>
            <a:lvl1pPr algn="l">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10" name="9 Conector recto"/>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Rectángulo"/>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Marcador de fecha"/>
          <p:cNvSpPr>
            <a:spLocks noGrp="1"/>
          </p:cNvSpPr>
          <p:nvPr>
            <p:ph type="dt" sz="half" idx="10"/>
          </p:nvPr>
        </p:nvSpPr>
        <p:spPr/>
        <p:txBody>
          <a:bodyPr rtlCol="0"/>
          <a:lstStyle/>
          <a:p>
            <a:fld id="{4E8A97F2-C6D3-4B79-8B13-1935AAA484E4}" type="datetime1">
              <a:rPr lang="es-AR" smtClean="0"/>
              <a:pPr/>
              <a:t>27/05/2021</a:t>
            </a:fld>
            <a:endParaRPr lang="es-AR"/>
          </a:p>
        </p:txBody>
      </p:sp>
      <p:sp>
        <p:nvSpPr>
          <p:cNvPr id="18" name="17 Marcador de número de diapositiva"/>
          <p:cNvSpPr>
            <a:spLocks noGrp="1"/>
          </p:cNvSpPr>
          <p:nvPr>
            <p:ph type="sldNum" sz="quarter" idx="11"/>
          </p:nvPr>
        </p:nvSpPr>
        <p:spPr/>
        <p:txBody>
          <a:bodyPr rtlCol="0"/>
          <a:lstStyle/>
          <a:p>
            <a:fld id="{4EE826D6-F401-4D33-B1AF-E1041C17CA70}" type="slidenum">
              <a:rPr lang="es-AR" smtClean="0"/>
              <a:pPr/>
              <a:t>‹Nº›</a:t>
            </a:fld>
            <a:endParaRPr lang="es-AR"/>
          </a:p>
        </p:txBody>
      </p:sp>
      <p:sp>
        <p:nvSpPr>
          <p:cNvPr id="21" name="20 Marcador de pie de página"/>
          <p:cNvSpPr>
            <a:spLocks noGrp="1"/>
          </p:cNvSpPr>
          <p:nvPr>
            <p:ph type="ftr" sz="quarter" idx="12"/>
          </p:nvPr>
        </p:nvSpPr>
        <p:spPr>
          <a:xfrm rot="5400000">
            <a:off x="6990186" y="3737240"/>
            <a:ext cx="3200400" cy="365760"/>
          </a:xfrm>
          <a:prstGeom prst="rect">
            <a:avLst/>
          </a:prstGeom>
        </p:spPr>
        <p:txBody>
          <a:bodyPr rtlCol="0"/>
          <a:lstStyle/>
          <a:p>
            <a:r>
              <a:rPr lang="pt-BR" smtClean="0"/>
              <a:t>V Jornadas  de AI UUNN Puerto Madryn </a:t>
            </a:r>
            <a:endParaRPr lang="es-AR"/>
          </a:p>
        </p:txBody>
      </p:sp>
    </p:spTree>
  </p:cSld>
  <p:clrMapOvr>
    <a:masterClrMapping/>
  </p:clrMapOvr>
  <p:transition spd="slow">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Marcador de título"/>
          <p:cNvSpPr>
            <a:spLocks noGrp="1"/>
          </p:cNvSpPr>
          <p:nvPr>
            <p:ph type="title"/>
          </p:nvPr>
        </p:nvSpPr>
        <p:spPr>
          <a:xfrm>
            <a:off x="457200" y="274638"/>
            <a:ext cx="7467600" cy="1143000"/>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00AAB24E-CA8D-4EA7-BD17-EF5ADA54928C}" type="datetime1">
              <a:rPr lang="es-AR" smtClean="0"/>
              <a:pPr/>
              <a:t>27/05/2021</a:t>
            </a:fld>
            <a:endParaRPr lang="es-AR" dirty="0"/>
          </a:p>
        </p:txBody>
      </p:sp>
      <p:sp>
        <p:nvSpPr>
          <p:cNvPr id="7" name="6 Conector recto"/>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Marcador de número de diapositiva"/>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4EE826D6-F401-4D33-B1AF-E1041C17CA70}" type="slidenum">
              <a:rPr lang="es-AR" smtClean="0"/>
              <a:pPr/>
              <a:t>‹Nº›</a:t>
            </a:fld>
            <a:endParaRPr lang="es-AR"/>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ransition spd="slow">
    <p:fade/>
  </p:transition>
  <p:timing>
    <p:tnLst>
      <p:par>
        <p:cTn id="1" dur="indefinite" restart="never" nodeType="tmRoot"/>
      </p:par>
    </p:tnLst>
  </p:timing>
  <p:hf sldNum="0" hd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7 Marcador de contenido" descr="auditor.png"/>
          <p:cNvPicPr>
            <a:picLocks noChangeAspect="1"/>
          </p:cNvPicPr>
          <p:nvPr/>
        </p:nvPicPr>
        <p:blipFill>
          <a:blip r:embed="rId2" cstate="print"/>
          <a:stretch>
            <a:fillRect/>
          </a:stretch>
        </p:blipFill>
        <p:spPr>
          <a:xfrm>
            <a:off x="3854222" y="3573016"/>
            <a:ext cx="4874142" cy="3168352"/>
          </a:xfrm>
          <a:prstGeom prst="rect">
            <a:avLst/>
          </a:prstGeom>
        </p:spPr>
      </p:pic>
      <p:sp>
        <p:nvSpPr>
          <p:cNvPr id="2" name="1 Título"/>
          <p:cNvSpPr>
            <a:spLocks noGrp="1"/>
          </p:cNvSpPr>
          <p:nvPr>
            <p:ph type="ctrTitle"/>
          </p:nvPr>
        </p:nvSpPr>
        <p:spPr>
          <a:xfrm>
            <a:off x="533400" y="1340768"/>
            <a:ext cx="7851648" cy="1180728"/>
          </a:xfrm>
        </p:spPr>
        <p:txBody>
          <a:bodyPr/>
          <a:lstStyle/>
          <a:p>
            <a:pPr algn="ctr"/>
            <a:r>
              <a:rPr lang="es-AR" dirty="0" smtClean="0">
                <a:solidFill>
                  <a:schemeClr val="bg1"/>
                </a:solidFill>
              </a:rPr>
              <a:t>Proyecto Recursos Propios </a:t>
            </a:r>
            <a:endParaRPr lang="es-AR" dirty="0">
              <a:solidFill>
                <a:schemeClr val="bg1"/>
              </a:solidFill>
            </a:endParaRPr>
          </a:p>
        </p:txBody>
      </p:sp>
      <p:sp>
        <p:nvSpPr>
          <p:cNvPr id="3" name="2 Subtítulo"/>
          <p:cNvSpPr>
            <a:spLocks noGrp="1"/>
          </p:cNvSpPr>
          <p:nvPr>
            <p:ph type="subTitle" idx="1"/>
          </p:nvPr>
        </p:nvSpPr>
        <p:spPr>
          <a:xfrm>
            <a:off x="1253808" y="1844824"/>
            <a:ext cx="7854696" cy="1584176"/>
          </a:xfrm>
        </p:spPr>
        <p:txBody>
          <a:bodyPr>
            <a:normAutofit fontScale="92500" lnSpcReduction="20000"/>
          </a:bodyPr>
          <a:lstStyle/>
          <a:p>
            <a:endParaRPr lang="es-AR" sz="2600" dirty="0" smtClean="0">
              <a:solidFill>
                <a:srgbClr val="7030A0"/>
              </a:solidFill>
              <a:latin typeface="Calibri" pitchFamily="34" charset="0"/>
            </a:endParaRPr>
          </a:p>
          <a:p>
            <a:endParaRPr lang="es-AR" sz="2600" dirty="0" smtClean="0">
              <a:solidFill>
                <a:srgbClr val="7030A0"/>
              </a:solidFill>
              <a:latin typeface="Calibri" pitchFamily="34" charset="0"/>
            </a:endParaRPr>
          </a:p>
          <a:p>
            <a:endParaRPr lang="es-AR" sz="2600" dirty="0" smtClean="0">
              <a:solidFill>
                <a:srgbClr val="7030A0"/>
              </a:solidFill>
              <a:latin typeface="Calibri" pitchFamily="34" charset="0"/>
            </a:endParaRPr>
          </a:p>
          <a:p>
            <a:r>
              <a:rPr lang="es-AR" sz="2600" dirty="0" smtClean="0">
                <a:solidFill>
                  <a:srgbClr val="7030A0"/>
                </a:solidFill>
                <a:latin typeface="Calibri" pitchFamily="34" charset="0"/>
              </a:rPr>
              <a:t>Algunos aportes para intercambiar experiencias…</a:t>
            </a:r>
          </a:p>
          <a:p>
            <a:endParaRPr lang="es-AR" b="0" dirty="0" smtClean="0">
              <a:solidFill>
                <a:srgbClr val="7030A0"/>
              </a:solidFill>
            </a:endParaRPr>
          </a:p>
          <a:p>
            <a:endParaRPr lang="es-AR" b="0" dirty="0" smtClean="0"/>
          </a:p>
          <a:p>
            <a:endParaRPr lang="es-AR" b="0" dirty="0" smtClean="0"/>
          </a:p>
        </p:txBody>
      </p:sp>
      <p:pic>
        <p:nvPicPr>
          <p:cNvPr id="5" name="4 Imagen" descr="Logo UNER 2.png"/>
          <p:cNvPicPr>
            <a:picLocks noChangeAspect="1"/>
          </p:cNvPicPr>
          <p:nvPr/>
        </p:nvPicPr>
        <p:blipFill>
          <a:blip r:embed="rId3" cstate="print"/>
          <a:stretch>
            <a:fillRect/>
          </a:stretch>
        </p:blipFill>
        <p:spPr>
          <a:xfrm>
            <a:off x="6804247" y="122799"/>
            <a:ext cx="1800201" cy="1023328"/>
          </a:xfrm>
          <a:prstGeom prst="rect">
            <a:avLst/>
          </a:prstGeom>
        </p:spPr>
      </p:pic>
      <p:sp>
        <p:nvSpPr>
          <p:cNvPr id="8" name="1 Título"/>
          <p:cNvSpPr txBox="1">
            <a:spLocks/>
          </p:cNvSpPr>
          <p:nvPr/>
        </p:nvSpPr>
        <p:spPr>
          <a:xfrm>
            <a:off x="457200" y="1268760"/>
            <a:ext cx="8229600" cy="1440160"/>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AR" sz="3200" b="1" i="0" u="none" strike="noStrike" kern="1200" cap="small" spc="0" normalizeH="0" baseline="0" noProof="0" dirty="0" smtClean="0">
                <a:ln>
                  <a:noFill/>
                </a:ln>
                <a:solidFill>
                  <a:schemeClr val="tx2"/>
                </a:solidFill>
                <a:effectLst/>
                <a:uLnTx/>
                <a:uFillTx/>
                <a:latin typeface="+mj-lt"/>
                <a:ea typeface="+mj-ea"/>
                <a:cs typeface="+mj-cs"/>
              </a:rPr>
              <a:t>Segundo encuentro virtual:</a:t>
            </a:r>
            <a:r>
              <a:rPr kumimoji="0" lang="es-AR" sz="3200" b="1" i="0" u="none" strike="noStrike" kern="1200" cap="small" spc="0" normalizeH="0" noProof="0" dirty="0" smtClean="0">
                <a:ln>
                  <a:noFill/>
                </a:ln>
                <a:solidFill>
                  <a:schemeClr val="tx2"/>
                </a:solidFill>
                <a:effectLst/>
                <a:uLnTx/>
                <a:uFillTx/>
                <a:latin typeface="+mj-lt"/>
                <a:ea typeface="+mj-ea"/>
                <a:cs typeface="+mj-cs"/>
              </a:rPr>
              <a:t> </a:t>
            </a:r>
            <a:r>
              <a:rPr kumimoji="0" lang="es-AR" sz="3200" b="1" i="0" u="none" strike="noStrike" kern="1200" cap="small" spc="0" normalizeH="0" baseline="0" noProof="0" dirty="0" smtClean="0">
                <a:ln>
                  <a:noFill/>
                </a:ln>
                <a:solidFill>
                  <a:schemeClr val="tx2"/>
                </a:solidFill>
                <a:effectLst/>
                <a:uLnTx/>
                <a:uFillTx/>
                <a:latin typeface="+mj-lt"/>
                <a:ea typeface="+mj-ea"/>
                <a:cs typeface="+mj-cs"/>
              </a:rPr>
              <a:t>Recursos Propios</a:t>
            </a:r>
            <a:endParaRPr kumimoji="0" lang="es-AR" sz="3200" b="1" i="0" u="none" strike="noStrike" kern="1200" cap="small" spc="0" normalizeH="0" baseline="0" noProof="0" dirty="0" smtClean="0">
              <a:ln>
                <a:noFill/>
              </a:ln>
              <a:solidFill>
                <a:schemeClr val="tx2"/>
              </a:solidFill>
              <a:effectLst/>
              <a:uLnTx/>
              <a:uFillTx/>
              <a:latin typeface="+mj-lt"/>
              <a:ea typeface="+mj-ea"/>
              <a:cs typeface="+mj-cs"/>
            </a:endParaRPr>
          </a:p>
        </p:txBody>
      </p:sp>
      <p:pic>
        <p:nvPicPr>
          <p:cNvPr id="1026" name="Picture 2" descr="Red de Auditores Internos de Universidades Nacional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2641" y="196825"/>
            <a:ext cx="2286000" cy="752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5145482"/>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Consideraciones previas del Auditor</a:t>
            </a:r>
            <a:endParaRPr lang="es-AR" dirty="0"/>
          </a:p>
        </p:txBody>
      </p:sp>
      <p:sp>
        <p:nvSpPr>
          <p:cNvPr id="3" name="2 Marcador de contenido"/>
          <p:cNvSpPr>
            <a:spLocks noGrp="1"/>
          </p:cNvSpPr>
          <p:nvPr>
            <p:ph sz="quarter" idx="1"/>
          </p:nvPr>
        </p:nvSpPr>
        <p:spPr/>
        <p:txBody>
          <a:bodyPr/>
          <a:lstStyle/>
          <a:p>
            <a:pPr lvl="0"/>
            <a:r>
              <a:rPr lang="es-AR" sz="2600" u="sng" dirty="0" smtClean="0"/>
              <a:t>El grado de fiabilidad de la información disponible</a:t>
            </a:r>
            <a:r>
              <a:rPr lang="es-AR" sz="2600" b="1" u="sng" dirty="0" smtClean="0"/>
              <a:t>.</a:t>
            </a:r>
            <a:endParaRPr lang="es-AR" sz="2600" dirty="0" smtClean="0"/>
          </a:p>
          <a:p>
            <a:pPr lvl="1"/>
            <a:r>
              <a:rPr lang="es-AR" sz="1700" dirty="0" smtClean="0"/>
              <a:t>Para que una información sea fiable debe ser imparcial, objetiva, una representación fiel y precisa de los hechos, además cumplir con el principio de prudencia</a:t>
            </a:r>
            <a:r>
              <a:rPr lang="es-AR" sz="1600" dirty="0" smtClean="0"/>
              <a:t>.</a:t>
            </a:r>
          </a:p>
          <a:p>
            <a:pPr lvl="0"/>
            <a:r>
              <a:rPr lang="es-AR" sz="2600" u="sng" dirty="0" smtClean="0"/>
              <a:t>El criterio y la experiencia profesional del auditor</a:t>
            </a:r>
            <a:r>
              <a:rPr lang="es-AR" u="sng" dirty="0" smtClean="0"/>
              <a:t>. </a:t>
            </a:r>
            <a:endParaRPr lang="es-AR" dirty="0" smtClean="0"/>
          </a:p>
          <a:p>
            <a:pPr lvl="1"/>
            <a:r>
              <a:rPr lang="es-AR" sz="1700" dirty="0" smtClean="0"/>
              <a:t>El criterio profesional del auditor y su experiencia determinarán la combinación de prácticas y procedimientos según los riesgos y otras circunstancias, con vistas a obtener la evidencia necesaria y la suficiente certeza para sustentar sus conclusiones y opiniones de manera objetiva</a:t>
            </a:r>
          </a:p>
          <a:p>
            <a:endParaRPr lang="es-AR" dirty="0"/>
          </a:p>
        </p:txBody>
      </p:sp>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848104"/>
            <a:ext cx="8229600" cy="780696"/>
          </a:xfrm>
        </p:spPr>
        <p:txBody>
          <a:bodyPr>
            <a:noAutofit/>
          </a:bodyPr>
          <a:lstStyle/>
          <a:p>
            <a:r>
              <a:rPr lang="es-AR" sz="2400" dirty="0">
                <a:effectLst/>
              </a:rPr>
              <a:t>EL OBJETO DE AUDITORIA DE RECURSOS PROPIOS </a:t>
            </a:r>
            <a:endParaRPr lang="es-AR" sz="2400" dirty="0"/>
          </a:p>
        </p:txBody>
      </p:sp>
      <p:sp>
        <p:nvSpPr>
          <p:cNvPr id="3" name="2 Marcador de contenido"/>
          <p:cNvSpPr>
            <a:spLocks noGrp="1"/>
          </p:cNvSpPr>
          <p:nvPr>
            <p:ph sz="quarter" idx="1"/>
          </p:nvPr>
        </p:nvSpPr>
        <p:spPr/>
        <p:txBody>
          <a:bodyPr>
            <a:normAutofit fontScale="85000" lnSpcReduction="10000"/>
          </a:bodyPr>
          <a:lstStyle/>
          <a:p>
            <a:pPr lvl="0"/>
            <a:r>
              <a:rPr lang="es-AR" sz="2400" dirty="0" smtClean="0"/>
              <a:t>Realizar </a:t>
            </a:r>
            <a:r>
              <a:rPr lang="es-AR" sz="2400" dirty="0"/>
              <a:t>auditorías relacionadas con la generación, percepción y registración de fondos originados en concepto de “Recursos Propios”. </a:t>
            </a:r>
            <a:r>
              <a:rPr lang="es-AR" sz="1600" dirty="0"/>
              <a:t>(Lineamientos SIGEN UAI 2020).-</a:t>
            </a:r>
          </a:p>
          <a:p>
            <a:pPr lvl="0"/>
            <a:r>
              <a:rPr lang="es-AR" sz="2400" dirty="0"/>
              <a:t>Verificar la generación, registro y aplicación de los recursos propios obtenidos por la Universidad, su instrumentación dentro de procedimientos aprobados y mecanismos de control eficaces a los fines de asegurar su integridad y disposición, conforme los destinos legalmente previstos, definiendo y evaluando los impactos de las observaciones. </a:t>
            </a:r>
            <a:r>
              <a:rPr lang="es-AR" sz="1600" dirty="0"/>
              <a:t>(Universidad Nacional de Entre </a:t>
            </a:r>
            <a:r>
              <a:rPr lang="es-AR" sz="1600" dirty="0" smtClean="0"/>
              <a:t>Ríos </a:t>
            </a:r>
            <a:r>
              <a:rPr lang="es-AR" sz="1600" dirty="0"/>
              <a:t>2019</a:t>
            </a:r>
            <a:r>
              <a:rPr lang="es-AR" sz="1600" dirty="0" smtClean="0"/>
              <a:t>).</a:t>
            </a:r>
            <a:r>
              <a:rPr lang="es-AR" sz="2400" dirty="0"/>
              <a:t> </a:t>
            </a:r>
            <a:endParaRPr lang="es-AR" sz="2400" dirty="0" smtClean="0"/>
          </a:p>
          <a:p>
            <a:pPr lvl="0"/>
            <a:r>
              <a:rPr lang="es-AR" sz="2400" dirty="0" smtClean="0"/>
              <a:t>Verificar </a:t>
            </a:r>
            <a:r>
              <a:rPr lang="es-AR" sz="2400" dirty="0"/>
              <a:t>la generación, registro y aplicación de los recursos propios obtenidos por la Universidad, su instrumentación dentro de procedimientos aprobados y mecanismos de control eficaces a los fines de asegurar su integridad y disposición, conforme los destinos legalmente previstos. </a:t>
            </a:r>
            <a:r>
              <a:rPr lang="es-AR" sz="1600" dirty="0"/>
              <a:t>(Universidad Nacional de la Plata. 2018)</a:t>
            </a:r>
          </a:p>
          <a:p>
            <a:endParaRPr lang="es-AR" dirty="0"/>
          </a:p>
        </p:txBody>
      </p:sp>
      <p:pic>
        <p:nvPicPr>
          <p:cNvPr id="5" name="4 Imagen" descr="Logo UNER 2.png"/>
          <p:cNvPicPr>
            <a:picLocks noChangeAspect="1"/>
          </p:cNvPicPr>
          <p:nvPr/>
        </p:nvPicPr>
        <p:blipFill>
          <a:blip r:embed="rId2" cstate="print"/>
          <a:stretch>
            <a:fillRect/>
          </a:stretch>
        </p:blipFill>
        <p:spPr>
          <a:xfrm>
            <a:off x="7308304" y="44624"/>
            <a:ext cx="1762584" cy="1001945"/>
          </a:xfrm>
          <a:prstGeom prst="rect">
            <a:avLst/>
          </a:prstGeom>
          <a:solidFill>
            <a:schemeClr val="accent1">
              <a:alpha val="25000"/>
            </a:schemeClr>
          </a:solidFill>
        </p:spPr>
      </p:pic>
    </p:spTree>
    <p:extLst>
      <p:ext uri="{BB962C8B-B14F-4D97-AF65-F5344CB8AC3E}">
        <p14:creationId xmlns:p14="http://schemas.microsoft.com/office/powerpoint/2010/main" val="1089030855"/>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Sistema de control de calidad de la publicación | Revista nº 0 | Millennium  DiPr"/>
          <p:cNvPicPr>
            <a:picLocks noChangeAspect="1" noChangeArrowheads="1"/>
          </p:cNvPicPr>
          <p:nvPr/>
        </p:nvPicPr>
        <p:blipFill>
          <a:blip r:embed="rId2" cstate="print"/>
          <a:srcRect/>
          <a:stretch>
            <a:fillRect/>
          </a:stretch>
        </p:blipFill>
        <p:spPr bwMode="auto">
          <a:xfrm>
            <a:off x="4807768" y="4319946"/>
            <a:ext cx="3076600" cy="2277406"/>
          </a:xfrm>
          <a:prstGeom prst="rect">
            <a:avLst/>
          </a:prstGeom>
          <a:noFill/>
        </p:spPr>
      </p:pic>
      <p:sp>
        <p:nvSpPr>
          <p:cNvPr id="2" name="1 Título"/>
          <p:cNvSpPr>
            <a:spLocks noGrp="1"/>
          </p:cNvSpPr>
          <p:nvPr>
            <p:ph type="title"/>
          </p:nvPr>
        </p:nvSpPr>
        <p:spPr>
          <a:xfrm>
            <a:off x="457200" y="701824"/>
            <a:ext cx="7467600" cy="1143000"/>
          </a:xfrm>
        </p:spPr>
        <p:txBody>
          <a:bodyPr>
            <a:normAutofit/>
          </a:bodyPr>
          <a:lstStyle/>
          <a:p>
            <a:r>
              <a:rPr lang="es-AR" sz="3200" dirty="0">
                <a:effectLst/>
              </a:rPr>
              <a:t>EL OBJETO DE AUDITORIA DE RECURSOS PROPIOS</a:t>
            </a:r>
            <a:endParaRPr lang="es-AR" sz="3200" dirty="0"/>
          </a:p>
        </p:txBody>
      </p:sp>
      <p:sp>
        <p:nvSpPr>
          <p:cNvPr id="3" name="2 Marcador de contenido"/>
          <p:cNvSpPr>
            <a:spLocks noGrp="1"/>
          </p:cNvSpPr>
          <p:nvPr>
            <p:ph sz="quarter" idx="1"/>
          </p:nvPr>
        </p:nvSpPr>
        <p:spPr>
          <a:xfrm>
            <a:off x="457200" y="2320280"/>
            <a:ext cx="7467600" cy="3412976"/>
          </a:xfrm>
        </p:spPr>
        <p:txBody>
          <a:bodyPr/>
          <a:lstStyle/>
          <a:p>
            <a:pPr marL="0" indent="0">
              <a:buNone/>
            </a:pPr>
            <a:r>
              <a:rPr lang="es-AR" dirty="0"/>
              <a:t>Objetivos </a:t>
            </a:r>
            <a:r>
              <a:rPr lang="es-AR" dirty="0" smtClean="0"/>
              <a:t>(factores) comunes</a:t>
            </a:r>
            <a:r>
              <a:rPr lang="es-AR" dirty="0"/>
              <a:t>: </a:t>
            </a:r>
            <a:endParaRPr lang="es-AR" dirty="0" smtClean="0"/>
          </a:p>
          <a:p>
            <a:endParaRPr lang="es-AR" dirty="0" smtClean="0"/>
          </a:p>
          <a:p>
            <a:pPr algn="ctr"/>
            <a:r>
              <a:rPr lang="es-AR" dirty="0" smtClean="0"/>
              <a:t>Generación </a:t>
            </a:r>
            <a:r>
              <a:rPr lang="es-AR" dirty="0"/>
              <a:t>– Integridad - Percepción </a:t>
            </a:r>
            <a:r>
              <a:rPr lang="es-AR" i="1" dirty="0"/>
              <a:t>-</a:t>
            </a:r>
            <a:r>
              <a:rPr lang="es-AR" dirty="0"/>
              <a:t> Registro – Aplicación. </a:t>
            </a:r>
          </a:p>
        </p:txBody>
      </p:sp>
      <p:pic>
        <p:nvPicPr>
          <p:cNvPr id="5" name="4 Imagen" descr="Logo UNER 2.png"/>
          <p:cNvPicPr>
            <a:picLocks noChangeAspect="1"/>
          </p:cNvPicPr>
          <p:nvPr/>
        </p:nvPicPr>
        <p:blipFill>
          <a:blip r:embed="rId3" cstate="print"/>
          <a:stretch>
            <a:fillRect/>
          </a:stretch>
        </p:blipFill>
        <p:spPr>
          <a:xfrm>
            <a:off x="7297454" y="44624"/>
            <a:ext cx="1773433" cy="1008112"/>
          </a:xfrm>
          <a:prstGeom prst="rect">
            <a:avLst/>
          </a:prstGeom>
          <a:solidFill>
            <a:schemeClr val="accent1">
              <a:alpha val="25000"/>
            </a:schemeClr>
          </a:solidFill>
        </p:spPr>
      </p:pic>
    </p:spTree>
    <p:extLst>
      <p:ext uri="{BB962C8B-B14F-4D97-AF65-F5344CB8AC3E}">
        <p14:creationId xmlns:p14="http://schemas.microsoft.com/office/powerpoint/2010/main" val="20858778"/>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21196"/>
            <a:ext cx="7467600" cy="1143000"/>
          </a:xfrm>
        </p:spPr>
        <p:txBody>
          <a:bodyPr/>
          <a:lstStyle/>
          <a:p>
            <a:r>
              <a:rPr lang="es-AR" dirty="0" smtClean="0"/>
              <a:t>Estos objetivos se pueden </a:t>
            </a:r>
            <a:br>
              <a:rPr lang="es-AR" dirty="0" smtClean="0"/>
            </a:br>
            <a:r>
              <a:rPr lang="es-AR" dirty="0" smtClean="0"/>
              <a:t>constituir a su vez en subprocesos  </a:t>
            </a:r>
            <a:endParaRPr lang="es-AR" dirty="0"/>
          </a:p>
        </p:txBody>
      </p:sp>
      <p:sp>
        <p:nvSpPr>
          <p:cNvPr id="3" name="2 Marcador de contenido"/>
          <p:cNvSpPr>
            <a:spLocks noGrp="1"/>
          </p:cNvSpPr>
          <p:nvPr>
            <p:ph sz="quarter" idx="1"/>
          </p:nvPr>
        </p:nvSpPr>
        <p:spPr>
          <a:xfrm>
            <a:off x="457200" y="1340768"/>
            <a:ext cx="7467600" cy="4873752"/>
          </a:xfrm>
        </p:spPr>
        <p:txBody>
          <a:bodyPr/>
          <a:lstStyle/>
          <a:p>
            <a:r>
              <a:rPr lang="es-AR" dirty="0" smtClean="0"/>
              <a:t>A partir de allí nuestro análisis fue </a:t>
            </a:r>
            <a:endParaRPr lang="es-AR" dirty="0"/>
          </a:p>
        </p:txBody>
      </p:sp>
      <p:graphicFrame>
        <p:nvGraphicFramePr>
          <p:cNvPr id="5" name="4 Tabla"/>
          <p:cNvGraphicFramePr>
            <a:graphicFrameLocks noGrp="1"/>
          </p:cNvGraphicFramePr>
          <p:nvPr>
            <p:extLst>
              <p:ext uri="{D42A27DB-BD31-4B8C-83A1-F6EECF244321}">
                <p14:modId xmlns:p14="http://schemas.microsoft.com/office/powerpoint/2010/main" val="3085330058"/>
              </p:ext>
            </p:extLst>
          </p:nvPr>
        </p:nvGraphicFramePr>
        <p:xfrm>
          <a:off x="1547664" y="1772816"/>
          <a:ext cx="6019166" cy="4648581"/>
        </p:xfrm>
        <a:graphic>
          <a:graphicData uri="http://schemas.openxmlformats.org/drawingml/2006/table">
            <a:tbl>
              <a:tblPr firstRow="1" firstCol="1" bandRow="1"/>
              <a:tblGrid>
                <a:gridCol w="1714262"/>
                <a:gridCol w="1179474"/>
                <a:gridCol w="769983"/>
                <a:gridCol w="769983"/>
                <a:gridCol w="769983"/>
                <a:gridCol w="76998"/>
                <a:gridCol w="76998"/>
                <a:gridCol w="661485"/>
              </a:tblGrid>
              <a:tr h="200025">
                <a:tc gridSpan="2">
                  <a:txBody>
                    <a:bodyPr/>
                    <a:lstStyle/>
                    <a:p>
                      <a:pPr>
                        <a:lnSpc>
                          <a:spcPct val="115000"/>
                        </a:lnSpc>
                        <a:spcAft>
                          <a:spcPts val="0"/>
                        </a:spcAft>
                      </a:pPr>
                      <a:r>
                        <a:rPr lang="es-AR" sz="1100" dirty="0">
                          <a:solidFill>
                            <a:srgbClr val="000000"/>
                          </a:solidFill>
                          <a:effectLst/>
                          <a:latin typeface="Calibri"/>
                          <a:ea typeface="Times New Roman"/>
                          <a:cs typeface="Calibri"/>
                        </a:rPr>
                        <a:t>a- Análisis de Impacto</a:t>
                      </a:r>
                      <a:endParaRPr lang="es-AR" sz="1100" dirty="0">
                        <a:effectLst/>
                        <a:latin typeface="Calibri"/>
                        <a:ea typeface="Calibri"/>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AR"/>
                    </a:p>
                  </a:txBody>
                  <a:tcPr/>
                </a:tc>
                <a:tc>
                  <a:txBody>
                    <a:bodyPr/>
                    <a:lstStyle/>
                    <a:p>
                      <a:pPr>
                        <a:lnSpc>
                          <a:spcPct val="115000"/>
                        </a:lnSpc>
                      </a:pPr>
                      <a:endParaRPr lang="es-AR" sz="1100" dirty="0">
                        <a:effectLst/>
                        <a:latin typeface="Calibri"/>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AR" sz="1100" dirty="0">
                        <a:effectLst/>
                        <a:latin typeface="Calibri"/>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nSpc>
                          <a:spcPct val="115000"/>
                        </a:lnSpc>
                      </a:pPr>
                      <a:endParaRPr lang="es-AR" sz="1100" dirty="0">
                        <a:effectLst/>
                        <a:latin typeface="Calibri"/>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AR"/>
                    </a:p>
                  </a:txBody>
                  <a:tcPr/>
                </a:tc>
                <a:tc gridSpan="2">
                  <a:txBody>
                    <a:bodyPr/>
                    <a:lstStyle/>
                    <a:p>
                      <a:pPr>
                        <a:lnSpc>
                          <a:spcPct val="115000"/>
                        </a:lnSpc>
                      </a:pPr>
                      <a:endParaRPr lang="es-AR" sz="1100" dirty="0">
                        <a:effectLst/>
                        <a:latin typeface="Calibri"/>
                        <a:cs typeface="Times New Roman"/>
                      </a:endParaRPr>
                    </a:p>
                  </a:txBody>
                  <a:tcPr marL="44450" marR="44450" marT="0" marB="0" anchor="b">
                    <a:lnL>
                      <a:noFill/>
                    </a:lnL>
                    <a:lnR>
                      <a:noFill/>
                    </a:lnR>
                    <a:lnT>
                      <a:noFill/>
                    </a:lnT>
                    <a:lnB>
                      <a:noFill/>
                    </a:lnB>
                  </a:tcPr>
                </a:tc>
                <a:tc hMerge="1">
                  <a:txBody>
                    <a:bodyPr/>
                    <a:lstStyle/>
                    <a:p>
                      <a:endParaRPr lang="es-AR"/>
                    </a:p>
                  </a:txBody>
                  <a:tcPr/>
                </a:tc>
              </a:tr>
              <a:tr h="190500">
                <a:tc gridSpan="2">
                  <a:txBody>
                    <a:bodyPr/>
                    <a:lstStyle/>
                    <a:p>
                      <a:pPr algn="ctr">
                        <a:lnSpc>
                          <a:spcPct val="115000"/>
                        </a:lnSpc>
                        <a:spcAft>
                          <a:spcPts val="0"/>
                        </a:spcAft>
                      </a:pPr>
                      <a:r>
                        <a:rPr lang="es-AR" sz="1100" dirty="0">
                          <a:solidFill>
                            <a:srgbClr val="000000"/>
                          </a:solidFill>
                          <a:effectLst/>
                          <a:latin typeface="Calibri"/>
                          <a:ea typeface="Times New Roman"/>
                          <a:cs typeface="Calibri"/>
                        </a:rPr>
                        <a:t> </a:t>
                      </a:r>
                      <a:endParaRPr lang="es-AR" sz="11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AR"/>
                    </a:p>
                  </a:txBody>
                  <a:tcPr/>
                </a:tc>
                <a:tc gridSpan="4">
                  <a:txBody>
                    <a:bodyPr/>
                    <a:lstStyle/>
                    <a:p>
                      <a:pPr algn="ctr">
                        <a:lnSpc>
                          <a:spcPct val="115000"/>
                        </a:lnSpc>
                        <a:spcAft>
                          <a:spcPts val="0"/>
                        </a:spcAft>
                      </a:pPr>
                      <a:r>
                        <a:rPr lang="es-AR" sz="1100" dirty="0">
                          <a:solidFill>
                            <a:srgbClr val="000000"/>
                          </a:solidFill>
                          <a:effectLst/>
                          <a:latin typeface="Calibri"/>
                          <a:ea typeface="Times New Roman"/>
                          <a:cs typeface="Calibri"/>
                        </a:rPr>
                        <a:t>Impacto</a:t>
                      </a:r>
                      <a:endParaRPr lang="es-AR" sz="11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AR"/>
                    </a:p>
                  </a:txBody>
                  <a:tcPr/>
                </a:tc>
                <a:tc hMerge="1">
                  <a:txBody>
                    <a:bodyPr/>
                    <a:lstStyle/>
                    <a:p>
                      <a:endParaRPr lang="es-AR"/>
                    </a:p>
                  </a:txBody>
                  <a:tcPr/>
                </a:tc>
                <a:tc hMerge="1">
                  <a:txBody>
                    <a:bodyPr/>
                    <a:lstStyle/>
                    <a:p>
                      <a:endParaRPr lang="es-AR"/>
                    </a:p>
                  </a:txBody>
                  <a:tcPr/>
                </a:tc>
                <a:tc gridSpan="2">
                  <a:txBody>
                    <a:bodyPr/>
                    <a:lstStyle/>
                    <a:p>
                      <a:pPr>
                        <a:lnSpc>
                          <a:spcPct val="115000"/>
                        </a:lnSpc>
                      </a:pPr>
                      <a:endParaRPr lang="es-AR" sz="1100" dirty="0">
                        <a:effectLst/>
                        <a:latin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s-AR"/>
                    </a:p>
                  </a:txBody>
                  <a:tcPr/>
                </a:tc>
              </a:tr>
              <a:tr h="190500">
                <a:tc gridSpan="2">
                  <a:txBody>
                    <a:bodyPr/>
                    <a:lstStyle/>
                    <a:p>
                      <a:pPr algn="ctr">
                        <a:lnSpc>
                          <a:spcPct val="115000"/>
                        </a:lnSpc>
                        <a:spcAft>
                          <a:spcPts val="0"/>
                        </a:spcAft>
                      </a:pPr>
                      <a:r>
                        <a:rPr lang="es-AR" sz="1100" dirty="0">
                          <a:solidFill>
                            <a:srgbClr val="000000"/>
                          </a:solidFill>
                          <a:effectLst/>
                          <a:latin typeface="Calibri"/>
                          <a:ea typeface="Times New Roman"/>
                          <a:cs typeface="Calibri"/>
                        </a:rPr>
                        <a:t>Subproceso </a:t>
                      </a:r>
                      <a:endParaRPr lang="es-AR" sz="11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AR"/>
                    </a:p>
                  </a:txBody>
                  <a:tcPr/>
                </a:tc>
                <a:tc>
                  <a:txBody>
                    <a:bodyPr/>
                    <a:lstStyle/>
                    <a:p>
                      <a:pPr>
                        <a:lnSpc>
                          <a:spcPct val="115000"/>
                        </a:lnSpc>
                        <a:spcAft>
                          <a:spcPts val="0"/>
                        </a:spcAft>
                      </a:pPr>
                      <a:r>
                        <a:rPr lang="es-AR" sz="1100" dirty="0">
                          <a:solidFill>
                            <a:srgbClr val="000000"/>
                          </a:solidFill>
                          <a:effectLst/>
                          <a:latin typeface="Calibri"/>
                          <a:ea typeface="Times New Roman"/>
                          <a:cs typeface="Calibri"/>
                        </a:rPr>
                        <a:t>Bajo </a:t>
                      </a:r>
                      <a:endParaRPr lang="es-AR" sz="11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AR" sz="1100" dirty="0">
                          <a:solidFill>
                            <a:srgbClr val="000000"/>
                          </a:solidFill>
                          <a:effectLst/>
                          <a:latin typeface="Calibri"/>
                          <a:ea typeface="Times New Roman"/>
                          <a:cs typeface="Calibri"/>
                        </a:rPr>
                        <a:t>Medio </a:t>
                      </a:r>
                      <a:endParaRPr lang="es-AR" sz="11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es-AR" sz="1100" dirty="0">
                          <a:solidFill>
                            <a:srgbClr val="000000"/>
                          </a:solidFill>
                          <a:effectLst/>
                          <a:latin typeface="Calibri"/>
                          <a:ea typeface="Times New Roman"/>
                          <a:cs typeface="Calibri"/>
                        </a:rPr>
                        <a:t>Alto</a:t>
                      </a:r>
                      <a:endParaRPr lang="es-AR" sz="11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AR"/>
                    </a:p>
                  </a:txBody>
                  <a:tcPr/>
                </a:tc>
                <a:tc gridSpan="2">
                  <a:txBody>
                    <a:bodyPr/>
                    <a:lstStyle/>
                    <a:p>
                      <a:pPr>
                        <a:lnSpc>
                          <a:spcPct val="115000"/>
                        </a:lnSpc>
                      </a:pPr>
                      <a:endParaRPr lang="es-AR" sz="1100" dirty="0">
                        <a:effectLst/>
                        <a:latin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s-AR"/>
                    </a:p>
                  </a:txBody>
                  <a:tcPr/>
                </a:tc>
              </a:tr>
              <a:tr h="190500">
                <a:tc>
                  <a:txBody>
                    <a:bodyPr/>
                    <a:lstStyle/>
                    <a:p>
                      <a:pPr>
                        <a:lnSpc>
                          <a:spcPct val="115000"/>
                        </a:lnSpc>
                        <a:spcAft>
                          <a:spcPts val="0"/>
                        </a:spcAft>
                      </a:pPr>
                      <a:r>
                        <a:rPr lang="es-AR" sz="1100" dirty="0">
                          <a:solidFill>
                            <a:srgbClr val="000000"/>
                          </a:solidFill>
                          <a:effectLst/>
                          <a:latin typeface="Calibri"/>
                          <a:ea typeface="Times New Roman"/>
                          <a:cs typeface="Calibri"/>
                        </a:rPr>
                        <a:t>Generación </a:t>
                      </a:r>
                      <a:endParaRPr lang="es-AR" sz="11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AR" sz="1100" dirty="0">
                          <a:solidFill>
                            <a:srgbClr val="000000"/>
                          </a:solidFill>
                          <a:effectLst/>
                          <a:latin typeface="Calibri"/>
                          <a:ea typeface="Times New Roman"/>
                          <a:cs typeface="Calibri"/>
                        </a:rPr>
                        <a:t> </a:t>
                      </a:r>
                      <a:endParaRPr lang="es-AR" sz="11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AR" sz="1100" dirty="0">
                          <a:solidFill>
                            <a:srgbClr val="000000"/>
                          </a:solidFill>
                          <a:effectLst/>
                          <a:latin typeface="Calibri"/>
                          <a:ea typeface="Times New Roman"/>
                          <a:cs typeface="Calibri"/>
                        </a:rPr>
                        <a:t> </a:t>
                      </a:r>
                      <a:endParaRPr lang="es-AR" sz="11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0"/>
                        </a:spcAft>
                      </a:pPr>
                      <a:r>
                        <a:rPr lang="es-AR" sz="1100" dirty="0">
                          <a:solidFill>
                            <a:srgbClr val="000000"/>
                          </a:solidFill>
                          <a:effectLst/>
                          <a:latin typeface="Calibri"/>
                          <a:ea typeface="Times New Roman"/>
                          <a:cs typeface="Calibri"/>
                        </a:rPr>
                        <a:t> </a:t>
                      </a:r>
                      <a:endParaRPr lang="es-AR" sz="11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2">
                  <a:txBody>
                    <a:bodyPr/>
                    <a:lstStyle/>
                    <a:p>
                      <a:pPr>
                        <a:lnSpc>
                          <a:spcPct val="115000"/>
                        </a:lnSpc>
                        <a:spcAft>
                          <a:spcPts val="0"/>
                        </a:spcAft>
                      </a:pPr>
                      <a:r>
                        <a:rPr lang="es-AR" sz="1100" dirty="0">
                          <a:solidFill>
                            <a:srgbClr val="000000"/>
                          </a:solidFill>
                          <a:effectLst/>
                          <a:latin typeface="Calibri"/>
                          <a:ea typeface="Times New Roman"/>
                          <a:cs typeface="Calibri"/>
                        </a:rPr>
                        <a:t>X</a:t>
                      </a:r>
                      <a:endParaRPr lang="es-AR" sz="11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lang="es-AR"/>
                    </a:p>
                  </a:txBody>
                  <a:tcPr/>
                </a:tc>
                <a:tc gridSpan="2">
                  <a:txBody>
                    <a:bodyPr/>
                    <a:lstStyle/>
                    <a:p>
                      <a:pPr algn="ctr">
                        <a:lnSpc>
                          <a:spcPct val="115000"/>
                        </a:lnSpc>
                        <a:spcAft>
                          <a:spcPts val="0"/>
                        </a:spcAft>
                      </a:pPr>
                      <a:r>
                        <a:rPr lang="es-AR" sz="1100" dirty="0">
                          <a:solidFill>
                            <a:srgbClr val="000000"/>
                          </a:solidFill>
                          <a:effectLst/>
                          <a:latin typeface="Calibri"/>
                          <a:ea typeface="Times New Roman"/>
                          <a:cs typeface="Calibri"/>
                        </a:rPr>
                        <a:t> </a:t>
                      </a:r>
                      <a:endParaRPr lang="es-AR" sz="11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s-AR"/>
                    </a:p>
                  </a:txBody>
                  <a:tcPr/>
                </a:tc>
              </a:tr>
              <a:tr h="190500">
                <a:tc>
                  <a:txBody>
                    <a:bodyPr/>
                    <a:lstStyle/>
                    <a:p>
                      <a:pPr>
                        <a:lnSpc>
                          <a:spcPct val="115000"/>
                        </a:lnSpc>
                        <a:spcAft>
                          <a:spcPts val="0"/>
                        </a:spcAft>
                      </a:pPr>
                      <a:r>
                        <a:rPr lang="es-AR" sz="1100" dirty="0">
                          <a:solidFill>
                            <a:srgbClr val="000000"/>
                          </a:solidFill>
                          <a:effectLst/>
                          <a:latin typeface="Calibri"/>
                          <a:ea typeface="Times New Roman"/>
                          <a:cs typeface="Calibri"/>
                        </a:rPr>
                        <a:t>Percepción </a:t>
                      </a:r>
                      <a:endParaRPr lang="es-AR" sz="11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AR" sz="1100" dirty="0">
                          <a:solidFill>
                            <a:srgbClr val="000000"/>
                          </a:solidFill>
                          <a:effectLst/>
                          <a:latin typeface="Calibri"/>
                          <a:ea typeface="Times New Roman"/>
                          <a:cs typeface="Calibri"/>
                        </a:rPr>
                        <a:t> </a:t>
                      </a:r>
                      <a:endParaRPr lang="es-AR" sz="11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AR" sz="1100" dirty="0">
                        <a:effectLst/>
                        <a:latin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0"/>
                        </a:spcAft>
                      </a:pPr>
                      <a:r>
                        <a:rPr lang="es-AR" sz="1100" dirty="0">
                          <a:solidFill>
                            <a:srgbClr val="000000"/>
                          </a:solidFill>
                          <a:effectLst/>
                          <a:latin typeface="Calibri"/>
                          <a:ea typeface="Times New Roman"/>
                          <a:cs typeface="Calibri"/>
                        </a:rPr>
                        <a:t> </a:t>
                      </a:r>
                      <a:endParaRPr lang="es-AR" sz="11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2">
                  <a:txBody>
                    <a:bodyPr/>
                    <a:lstStyle/>
                    <a:p>
                      <a:pPr>
                        <a:lnSpc>
                          <a:spcPct val="115000"/>
                        </a:lnSpc>
                        <a:spcAft>
                          <a:spcPts val="0"/>
                        </a:spcAft>
                      </a:pPr>
                      <a:r>
                        <a:rPr lang="es-AR" sz="1100" dirty="0">
                          <a:solidFill>
                            <a:srgbClr val="000000"/>
                          </a:solidFill>
                          <a:effectLst/>
                          <a:latin typeface="Calibri"/>
                          <a:ea typeface="Times New Roman"/>
                          <a:cs typeface="Calibri"/>
                        </a:rPr>
                        <a:t>X</a:t>
                      </a:r>
                      <a:endParaRPr lang="es-AR" sz="11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lang="es-AR"/>
                    </a:p>
                  </a:txBody>
                  <a:tcPr/>
                </a:tc>
                <a:tc gridSpan="2">
                  <a:txBody>
                    <a:bodyPr/>
                    <a:lstStyle/>
                    <a:p>
                      <a:pPr algn="ctr">
                        <a:lnSpc>
                          <a:spcPct val="115000"/>
                        </a:lnSpc>
                        <a:spcAft>
                          <a:spcPts val="0"/>
                        </a:spcAft>
                      </a:pPr>
                      <a:r>
                        <a:rPr lang="es-AR" sz="1100" dirty="0">
                          <a:solidFill>
                            <a:srgbClr val="000000"/>
                          </a:solidFill>
                          <a:effectLst/>
                          <a:latin typeface="Calibri"/>
                          <a:ea typeface="Times New Roman"/>
                          <a:cs typeface="Calibri"/>
                        </a:rPr>
                        <a:t> </a:t>
                      </a:r>
                      <a:endParaRPr lang="es-AR" sz="11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s-AR"/>
                    </a:p>
                  </a:txBody>
                  <a:tcPr/>
                </a:tc>
              </a:tr>
              <a:tr h="190500">
                <a:tc>
                  <a:txBody>
                    <a:bodyPr/>
                    <a:lstStyle/>
                    <a:p>
                      <a:pPr>
                        <a:lnSpc>
                          <a:spcPct val="115000"/>
                        </a:lnSpc>
                        <a:spcAft>
                          <a:spcPts val="0"/>
                        </a:spcAft>
                      </a:pPr>
                      <a:r>
                        <a:rPr lang="es-AR" sz="1100" dirty="0">
                          <a:solidFill>
                            <a:srgbClr val="000000"/>
                          </a:solidFill>
                          <a:effectLst/>
                          <a:latin typeface="Calibri"/>
                          <a:ea typeface="Times New Roman"/>
                          <a:cs typeface="Calibri"/>
                        </a:rPr>
                        <a:t>Registro  </a:t>
                      </a:r>
                      <a:endParaRPr lang="es-AR" sz="11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AR" sz="1100" dirty="0">
                          <a:solidFill>
                            <a:srgbClr val="000000"/>
                          </a:solidFill>
                          <a:effectLst/>
                          <a:latin typeface="Calibri"/>
                          <a:ea typeface="Times New Roman"/>
                          <a:cs typeface="Calibri"/>
                        </a:rPr>
                        <a:t> </a:t>
                      </a:r>
                      <a:endParaRPr lang="es-AR" sz="11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AR" sz="1100" dirty="0">
                          <a:solidFill>
                            <a:srgbClr val="000000"/>
                          </a:solidFill>
                          <a:effectLst/>
                          <a:latin typeface="Calibri"/>
                          <a:ea typeface="Times New Roman"/>
                          <a:cs typeface="Calibri"/>
                        </a:rPr>
                        <a:t>X</a:t>
                      </a:r>
                      <a:endParaRPr lang="es-AR" sz="11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0"/>
                        </a:spcAft>
                      </a:pPr>
                      <a:r>
                        <a:rPr lang="es-AR" sz="1100" dirty="0">
                          <a:solidFill>
                            <a:srgbClr val="000000"/>
                          </a:solidFill>
                          <a:effectLst/>
                          <a:latin typeface="Calibri"/>
                          <a:ea typeface="Times New Roman"/>
                          <a:cs typeface="Calibri"/>
                        </a:rPr>
                        <a:t> </a:t>
                      </a:r>
                      <a:endParaRPr lang="es-AR" sz="11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2">
                  <a:txBody>
                    <a:bodyPr/>
                    <a:lstStyle/>
                    <a:p>
                      <a:pPr>
                        <a:lnSpc>
                          <a:spcPct val="115000"/>
                        </a:lnSpc>
                        <a:spcAft>
                          <a:spcPts val="0"/>
                        </a:spcAft>
                      </a:pPr>
                      <a:r>
                        <a:rPr lang="es-AR" sz="1100" dirty="0">
                          <a:solidFill>
                            <a:srgbClr val="000000"/>
                          </a:solidFill>
                          <a:effectLst/>
                          <a:latin typeface="Calibri"/>
                          <a:ea typeface="Times New Roman"/>
                          <a:cs typeface="Calibri"/>
                        </a:rPr>
                        <a:t> </a:t>
                      </a:r>
                      <a:endParaRPr lang="es-AR" sz="11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lang="es-AR"/>
                    </a:p>
                  </a:txBody>
                  <a:tcPr/>
                </a:tc>
                <a:tc gridSpan="2">
                  <a:txBody>
                    <a:bodyPr/>
                    <a:lstStyle/>
                    <a:p>
                      <a:pPr algn="ctr">
                        <a:lnSpc>
                          <a:spcPct val="115000"/>
                        </a:lnSpc>
                        <a:spcAft>
                          <a:spcPts val="0"/>
                        </a:spcAft>
                      </a:pPr>
                      <a:r>
                        <a:rPr lang="es-AR" sz="1100" dirty="0">
                          <a:solidFill>
                            <a:srgbClr val="000000"/>
                          </a:solidFill>
                          <a:effectLst/>
                          <a:latin typeface="Calibri"/>
                          <a:ea typeface="Times New Roman"/>
                          <a:cs typeface="Calibri"/>
                        </a:rPr>
                        <a:t> </a:t>
                      </a:r>
                      <a:endParaRPr lang="es-AR" sz="11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s-AR"/>
                    </a:p>
                  </a:txBody>
                  <a:tcPr/>
                </a:tc>
              </a:tr>
              <a:tr h="190500">
                <a:tc>
                  <a:txBody>
                    <a:bodyPr/>
                    <a:lstStyle/>
                    <a:p>
                      <a:pPr>
                        <a:lnSpc>
                          <a:spcPct val="115000"/>
                        </a:lnSpc>
                        <a:spcAft>
                          <a:spcPts val="0"/>
                        </a:spcAft>
                      </a:pPr>
                      <a:r>
                        <a:rPr lang="es-AR" sz="1100" dirty="0">
                          <a:solidFill>
                            <a:srgbClr val="000000"/>
                          </a:solidFill>
                          <a:effectLst/>
                          <a:latin typeface="Calibri"/>
                          <a:ea typeface="Times New Roman"/>
                          <a:cs typeface="Calibri"/>
                        </a:rPr>
                        <a:t>Aplicación  </a:t>
                      </a:r>
                      <a:endParaRPr lang="es-AR" sz="11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AR" sz="1100" dirty="0">
                          <a:solidFill>
                            <a:srgbClr val="000000"/>
                          </a:solidFill>
                          <a:effectLst/>
                          <a:latin typeface="Calibri"/>
                          <a:ea typeface="Times New Roman"/>
                          <a:cs typeface="Calibri"/>
                        </a:rPr>
                        <a:t> </a:t>
                      </a:r>
                      <a:endParaRPr lang="es-AR" sz="11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AR" sz="1100" dirty="0">
                          <a:solidFill>
                            <a:srgbClr val="000000"/>
                          </a:solidFill>
                          <a:effectLst/>
                          <a:latin typeface="Calibri"/>
                          <a:ea typeface="Times New Roman"/>
                          <a:cs typeface="Calibri"/>
                        </a:rPr>
                        <a:t> </a:t>
                      </a:r>
                      <a:endParaRPr lang="es-AR" sz="11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0"/>
                        </a:spcAft>
                      </a:pPr>
                      <a:r>
                        <a:rPr lang="es-AR" sz="1100" dirty="0">
                          <a:solidFill>
                            <a:srgbClr val="000000"/>
                          </a:solidFill>
                          <a:effectLst/>
                          <a:latin typeface="Calibri"/>
                          <a:ea typeface="Times New Roman"/>
                          <a:cs typeface="Calibri"/>
                        </a:rPr>
                        <a:t>X</a:t>
                      </a:r>
                      <a:endParaRPr lang="es-AR" sz="11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2">
                  <a:txBody>
                    <a:bodyPr/>
                    <a:lstStyle/>
                    <a:p>
                      <a:pPr>
                        <a:lnSpc>
                          <a:spcPct val="115000"/>
                        </a:lnSpc>
                        <a:spcAft>
                          <a:spcPts val="0"/>
                        </a:spcAft>
                      </a:pPr>
                      <a:r>
                        <a:rPr lang="es-AR" sz="1100" dirty="0">
                          <a:solidFill>
                            <a:srgbClr val="000000"/>
                          </a:solidFill>
                          <a:effectLst/>
                          <a:latin typeface="Calibri"/>
                          <a:ea typeface="Times New Roman"/>
                          <a:cs typeface="Calibri"/>
                        </a:rPr>
                        <a:t> </a:t>
                      </a:r>
                      <a:endParaRPr lang="es-AR" sz="11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lang="es-AR"/>
                    </a:p>
                  </a:txBody>
                  <a:tcPr/>
                </a:tc>
                <a:tc gridSpan="2">
                  <a:txBody>
                    <a:bodyPr/>
                    <a:lstStyle/>
                    <a:p>
                      <a:pPr algn="ctr">
                        <a:lnSpc>
                          <a:spcPct val="115000"/>
                        </a:lnSpc>
                        <a:spcAft>
                          <a:spcPts val="0"/>
                        </a:spcAft>
                      </a:pPr>
                      <a:r>
                        <a:rPr lang="es-AR" sz="1100" dirty="0">
                          <a:solidFill>
                            <a:srgbClr val="000000"/>
                          </a:solidFill>
                          <a:effectLst/>
                          <a:latin typeface="Calibri"/>
                          <a:ea typeface="Times New Roman"/>
                          <a:cs typeface="Calibri"/>
                        </a:rPr>
                        <a:t> </a:t>
                      </a:r>
                      <a:endParaRPr lang="es-AR" sz="11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s-AR"/>
                    </a:p>
                  </a:txBody>
                  <a:tcPr/>
                </a:tc>
              </a:tr>
              <a:tr h="190500">
                <a:tc>
                  <a:txBody>
                    <a:bodyPr/>
                    <a:lstStyle/>
                    <a:p>
                      <a:pPr>
                        <a:lnSpc>
                          <a:spcPct val="115000"/>
                        </a:lnSpc>
                      </a:pPr>
                      <a:endParaRPr lang="es-AR" sz="1100" dirty="0">
                        <a:effectLst/>
                        <a:latin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s-AR" sz="1100" dirty="0">
                        <a:effectLst/>
                        <a:latin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s-AR" sz="1100" dirty="0">
                        <a:effectLst/>
                        <a:latin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s-AR" sz="1100" dirty="0">
                        <a:effectLst/>
                        <a:latin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a:lnSpc>
                          <a:spcPct val="115000"/>
                        </a:lnSpc>
                      </a:pPr>
                      <a:endParaRPr lang="es-AR" sz="1100" dirty="0">
                        <a:effectLst/>
                        <a:latin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AR"/>
                    </a:p>
                  </a:txBody>
                  <a:tcPr/>
                </a:tc>
                <a:tc gridSpan="2">
                  <a:txBody>
                    <a:bodyPr/>
                    <a:lstStyle/>
                    <a:p>
                      <a:pPr>
                        <a:lnSpc>
                          <a:spcPct val="115000"/>
                        </a:lnSpc>
                      </a:pPr>
                      <a:endParaRPr lang="es-AR" sz="1100" dirty="0">
                        <a:effectLst/>
                        <a:latin typeface="Calibri"/>
                        <a:cs typeface="Times New Roman"/>
                      </a:endParaRPr>
                    </a:p>
                  </a:txBody>
                  <a:tcPr marL="44450" marR="44450" marT="0" marB="0" anchor="b">
                    <a:lnL>
                      <a:noFill/>
                    </a:lnL>
                    <a:lnR>
                      <a:noFill/>
                    </a:lnR>
                    <a:lnT>
                      <a:noFill/>
                    </a:lnT>
                    <a:lnB>
                      <a:noFill/>
                    </a:lnB>
                  </a:tcPr>
                </a:tc>
                <a:tc hMerge="1">
                  <a:txBody>
                    <a:bodyPr/>
                    <a:lstStyle/>
                    <a:p>
                      <a:endParaRPr lang="es-AR"/>
                    </a:p>
                  </a:txBody>
                  <a:tcPr/>
                </a:tc>
              </a:tr>
              <a:tr h="200025">
                <a:tc gridSpan="2">
                  <a:txBody>
                    <a:bodyPr/>
                    <a:lstStyle/>
                    <a:p>
                      <a:pPr>
                        <a:lnSpc>
                          <a:spcPct val="115000"/>
                        </a:lnSpc>
                        <a:spcAft>
                          <a:spcPts val="0"/>
                        </a:spcAft>
                      </a:pPr>
                      <a:r>
                        <a:rPr lang="es-AR" sz="1100" dirty="0">
                          <a:solidFill>
                            <a:srgbClr val="000000"/>
                          </a:solidFill>
                          <a:effectLst/>
                          <a:latin typeface="Calibri"/>
                          <a:ea typeface="Times New Roman"/>
                          <a:cs typeface="Calibri"/>
                        </a:rPr>
                        <a:t>b- Análisis de Probabilidad </a:t>
                      </a:r>
                      <a:endParaRPr lang="es-AR" sz="1100" dirty="0">
                        <a:effectLst/>
                        <a:latin typeface="Calibri"/>
                        <a:ea typeface="Calibri"/>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AR"/>
                    </a:p>
                  </a:txBody>
                  <a:tcPr/>
                </a:tc>
                <a:tc>
                  <a:txBody>
                    <a:bodyPr/>
                    <a:lstStyle/>
                    <a:p>
                      <a:pPr>
                        <a:lnSpc>
                          <a:spcPct val="115000"/>
                        </a:lnSpc>
                      </a:pPr>
                      <a:endParaRPr lang="es-AR" sz="1100" dirty="0">
                        <a:effectLst/>
                        <a:latin typeface="Calibri"/>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AR" sz="1100" dirty="0">
                        <a:effectLst/>
                        <a:latin typeface="Calibri"/>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nSpc>
                          <a:spcPct val="115000"/>
                        </a:lnSpc>
                      </a:pPr>
                      <a:endParaRPr lang="es-AR" sz="1100" dirty="0">
                        <a:effectLst/>
                        <a:latin typeface="Calibri"/>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AR"/>
                    </a:p>
                  </a:txBody>
                  <a:tcPr/>
                </a:tc>
                <a:tc gridSpan="2">
                  <a:txBody>
                    <a:bodyPr/>
                    <a:lstStyle/>
                    <a:p>
                      <a:pPr>
                        <a:lnSpc>
                          <a:spcPct val="115000"/>
                        </a:lnSpc>
                      </a:pPr>
                      <a:endParaRPr lang="es-AR" sz="1100" dirty="0">
                        <a:effectLst/>
                        <a:latin typeface="Calibri"/>
                        <a:cs typeface="Times New Roman"/>
                      </a:endParaRPr>
                    </a:p>
                  </a:txBody>
                  <a:tcPr marL="44450" marR="44450" marT="0" marB="0" anchor="b">
                    <a:lnL>
                      <a:noFill/>
                    </a:lnL>
                    <a:lnR>
                      <a:noFill/>
                    </a:lnR>
                    <a:lnT>
                      <a:noFill/>
                    </a:lnT>
                    <a:lnB>
                      <a:noFill/>
                    </a:lnB>
                  </a:tcPr>
                </a:tc>
                <a:tc hMerge="1">
                  <a:txBody>
                    <a:bodyPr/>
                    <a:lstStyle/>
                    <a:p>
                      <a:endParaRPr lang="es-AR"/>
                    </a:p>
                  </a:txBody>
                  <a:tcPr/>
                </a:tc>
              </a:tr>
              <a:tr h="190500">
                <a:tc gridSpan="2">
                  <a:txBody>
                    <a:bodyPr/>
                    <a:lstStyle/>
                    <a:p>
                      <a:pPr algn="ctr">
                        <a:lnSpc>
                          <a:spcPct val="115000"/>
                        </a:lnSpc>
                        <a:spcAft>
                          <a:spcPts val="0"/>
                        </a:spcAft>
                      </a:pPr>
                      <a:r>
                        <a:rPr lang="es-AR" sz="1100" dirty="0">
                          <a:solidFill>
                            <a:srgbClr val="000000"/>
                          </a:solidFill>
                          <a:effectLst/>
                          <a:latin typeface="Calibri"/>
                          <a:ea typeface="Times New Roman"/>
                          <a:cs typeface="Calibri"/>
                        </a:rPr>
                        <a:t> </a:t>
                      </a:r>
                      <a:endParaRPr lang="es-AR" sz="11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AR"/>
                    </a:p>
                  </a:txBody>
                  <a:tcPr/>
                </a:tc>
                <a:tc gridSpan="4">
                  <a:txBody>
                    <a:bodyPr/>
                    <a:lstStyle/>
                    <a:p>
                      <a:pPr algn="ctr">
                        <a:lnSpc>
                          <a:spcPct val="115000"/>
                        </a:lnSpc>
                        <a:spcAft>
                          <a:spcPts val="0"/>
                        </a:spcAft>
                      </a:pPr>
                      <a:r>
                        <a:rPr lang="es-AR" sz="1100" dirty="0">
                          <a:solidFill>
                            <a:srgbClr val="000000"/>
                          </a:solidFill>
                          <a:effectLst/>
                          <a:latin typeface="Calibri"/>
                          <a:ea typeface="Times New Roman"/>
                          <a:cs typeface="Calibri"/>
                        </a:rPr>
                        <a:t>Probabilidad Ocurrencia</a:t>
                      </a:r>
                      <a:endParaRPr lang="es-AR" sz="11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AR"/>
                    </a:p>
                  </a:txBody>
                  <a:tcPr/>
                </a:tc>
                <a:tc hMerge="1">
                  <a:txBody>
                    <a:bodyPr/>
                    <a:lstStyle/>
                    <a:p>
                      <a:endParaRPr lang="es-AR"/>
                    </a:p>
                  </a:txBody>
                  <a:tcPr/>
                </a:tc>
                <a:tc hMerge="1">
                  <a:txBody>
                    <a:bodyPr/>
                    <a:lstStyle/>
                    <a:p>
                      <a:endParaRPr lang="es-AR"/>
                    </a:p>
                  </a:txBody>
                  <a:tcPr/>
                </a:tc>
                <a:tc gridSpan="2">
                  <a:txBody>
                    <a:bodyPr/>
                    <a:lstStyle/>
                    <a:p>
                      <a:pPr>
                        <a:lnSpc>
                          <a:spcPct val="115000"/>
                        </a:lnSpc>
                      </a:pPr>
                      <a:endParaRPr lang="es-AR" sz="1100" dirty="0">
                        <a:effectLst/>
                        <a:latin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s-AR"/>
                    </a:p>
                  </a:txBody>
                  <a:tcPr/>
                </a:tc>
              </a:tr>
              <a:tr h="190500">
                <a:tc gridSpan="2">
                  <a:txBody>
                    <a:bodyPr/>
                    <a:lstStyle/>
                    <a:p>
                      <a:pPr algn="ctr">
                        <a:lnSpc>
                          <a:spcPct val="115000"/>
                        </a:lnSpc>
                        <a:spcAft>
                          <a:spcPts val="0"/>
                        </a:spcAft>
                      </a:pPr>
                      <a:r>
                        <a:rPr lang="es-AR" sz="1100" dirty="0">
                          <a:solidFill>
                            <a:srgbClr val="000000"/>
                          </a:solidFill>
                          <a:effectLst/>
                          <a:latin typeface="Calibri"/>
                          <a:ea typeface="Times New Roman"/>
                          <a:cs typeface="Calibri"/>
                        </a:rPr>
                        <a:t>Subproceso </a:t>
                      </a:r>
                      <a:endParaRPr lang="es-AR" sz="11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AR"/>
                    </a:p>
                  </a:txBody>
                  <a:tcPr/>
                </a:tc>
                <a:tc>
                  <a:txBody>
                    <a:bodyPr/>
                    <a:lstStyle/>
                    <a:p>
                      <a:pPr>
                        <a:lnSpc>
                          <a:spcPct val="115000"/>
                        </a:lnSpc>
                        <a:spcAft>
                          <a:spcPts val="0"/>
                        </a:spcAft>
                      </a:pPr>
                      <a:r>
                        <a:rPr lang="es-AR" sz="1100" dirty="0">
                          <a:solidFill>
                            <a:srgbClr val="000000"/>
                          </a:solidFill>
                          <a:effectLst/>
                          <a:latin typeface="Calibri"/>
                          <a:ea typeface="Times New Roman"/>
                          <a:cs typeface="Calibri"/>
                        </a:rPr>
                        <a:t>Bajo </a:t>
                      </a:r>
                      <a:endParaRPr lang="es-AR" sz="11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AR" sz="1100" dirty="0">
                          <a:solidFill>
                            <a:srgbClr val="000000"/>
                          </a:solidFill>
                          <a:effectLst/>
                          <a:latin typeface="Calibri"/>
                          <a:ea typeface="Times New Roman"/>
                          <a:cs typeface="Calibri"/>
                        </a:rPr>
                        <a:t>Medio </a:t>
                      </a:r>
                      <a:endParaRPr lang="es-AR" sz="11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es-AR" sz="1100" dirty="0">
                          <a:solidFill>
                            <a:srgbClr val="000000"/>
                          </a:solidFill>
                          <a:effectLst/>
                          <a:latin typeface="Calibri"/>
                          <a:ea typeface="Times New Roman"/>
                          <a:cs typeface="Calibri"/>
                        </a:rPr>
                        <a:t>Alto</a:t>
                      </a:r>
                      <a:endParaRPr lang="es-AR" sz="11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AR"/>
                    </a:p>
                  </a:txBody>
                  <a:tcPr/>
                </a:tc>
                <a:tc gridSpan="2">
                  <a:txBody>
                    <a:bodyPr/>
                    <a:lstStyle/>
                    <a:p>
                      <a:pPr>
                        <a:lnSpc>
                          <a:spcPct val="115000"/>
                        </a:lnSpc>
                      </a:pPr>
                      <a:endParaRPr lang="es-AR" sz="1100" dirty="0">
                        <a:effectLst/>
                        <a:latin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s-AR"/>
                    </a:p>
                  </a:txBody>
                  <a:tcPr/>
                </a:tc>
              </a:tr>
              <a:tr h="190500">
                <a:tc>
                  <a:txBody>
                    <a:bodyPr/>
                    <a:lstStyle/>
                    <a:p>
                      <a:pPr>
                        <a:lnSpc>
                          <a:spcPct val="115000"/>
                        </a:lnSpc>
                        <a:spcAft>
                          <a:spcPts val="0"/>
                        </a:spcAft>
                      </a:pPr>
                      <a:r>
                        <a:rPr lang="es-AR" sz="1100" dirty="0">
                          <a:solidFill>
                            <a:srgbClr val="000000"/>
                          </a:solidFill>
                          <a:effectLst/>
                          <a:latin typeface="Calibri"/>
                          <a:ea typeface="Times New Roman"/>
                          <a:cs typeface="Calibri"/>
                        </a:rPr>
                        <a:t>Generación </a:t>
                      </a:r>
                      <a:endParaRPr lang="es-AR" sz="11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AR" sz="1100" dirty="0">
                          <a:solidFill>
                            <a:srgbClr val="000000"/>
                          </a:solidFill>
                          <a:effectLst/>
                          <a:latin typeface="Calibri"/>
                          <a:ea typeface="Times New Roman"/>
                          <a:cs typeface="Calibri"/>
                        </a:rPr>
                        <a:t> </a:t>
                      </a:r>
                      <a:endParaRPr lang="es-AR" sz="11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AR" sz="1100" dirty="0">
                          <a:solidFill>
                            <a:srgbClr val="000000"/>
                          </a:solidFill>
                          <a:effectLst/>
                          <a:latin typeface="Calibri"/>
                          <a:ea typeface="Times New Roman"/>
                          <a:cs typeface="Calibri"/>
                        </a:rPr>
                        <a:t> </a:t>
                      </a:r>
                      <a:endParaRPr lang="es-AR" sz="11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0"/>
                        </a:spcAft>
                      </a:pPr>
                      <a:r>
                        <a:rPr lang="es-AR" sz="1100" dirty="0">
                          <a:solidFill>
                            <a:srgbClr val="000000"/>
                          </a:solidFill>
                          <a:effectLst/>
                          <a:latin typeface="Calibri"/>
                          <a:ea typeface="Times New Roman"/>
                          <a:cs typeface="Calibri"/>
                        </a:rPr>
                        <a:t> </a:t>
                      </a:r>
                      <a:endParaRPr lang="es-AR" sz="11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2">
                  <a:txBody>
                    <a:bodyPr/>
                    <a:lstStyle/>
                    <a:p>
                      <a:pPr>
                        <a:lnSpc>
                          <a:spcPct val="115000"/>
                        </a:lnSpc>
                        <a:spcAft>
                          <a:spcPts val="0"/>
                        </a:spcAft>
                      </a:pPr>
                      <a:r>
                        <a:rPr lang="es-AR" sz="1100" dirty="0">
                          <a:solidFill>
                            <a:srgbClr val="000000"/>
                          </a:solidFill>
                          <a:effectLst/>
                          <a:latin typeface="Calibri"/>
                          <a:ea typeface="Times New Roman"/>
                          <a:cs typeface="Calibri"/>
                        </a:rPr>
                        <a:t>X</a:t>
                      </a:r>
                      <a:endParaRPr lang="es-AR" sz="11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lang="es-AR"/>
                    </a:p>
                  </a:txBody>
                  <a:tcPr/>
                </a:tc>
                <a:tc gridSpan="2">
                  <a:txBody>
                    <a:bodyPr/>
                    <a:lstStyle/>
                    <a:p>
                      <a:pPr algn="ctr">
                        <a:lnSpc>
                          <a:spcPct val="115000"/>
                        </a:lnSpc>
                        <a:spcAft>
                          <a:spcPts val="0"/>
                        </a:spcAft>
                      </a:pPr>
                      <a:r>
                        <a:rPr lang="es-AR" sz="1100" dirty="0">
                          <a:solidFill>
                            <a:srgbClr val="000000"/>
                          </a:solidFill>
                          <a:effectLst/>
                          <a:latin typeface="Calibri"/>
                          <a:ea typeface="Times New Roman"/>
                          <a:cs typeface="Calibri"/>
                        </a:rPr>
                        <a:t> </a:t>
                      </a:r>
                      <a:endParaRPr lang="es-AR" sz="11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s-AR"/>
                    </a:p>
                  </a:txBody>
                  <a:tcPr/>
                </a:tc>
              </a:tr>
              <a:tr h="190500">
                <a:tc>
                  <a:txBody>
                    <a:bodyPr/>
                    <a:lstStyle/>
                    <a:p>
                      <a:pPr>
                        <a:lnSpc>
                          <a:spcPct val="115000"/>
                        </a:lnSpc>
                        <a:spcAft>
                          <a:spcPts val="0"/>
                        </a:spcAft>
                      </a:pPr>
                      <a:r>
                        <a:rPr lang="es-AR" sz="1100" dirty="0">
                          <a:solidFill>
                            <a:srgbClr val="000000"/>
                          </a:solidFill>
                          <a:effectLst/>
                          <a:latin typeface="Calibri"/>
                          <a:ea typeface="Times New Roman"/>
                          <a:cs typeface="Calibri"/>
                        </a:rPr>
                        <a:t>Percepción </a:t>
                      </a:r>
                      <a:endParaRPr lang="es-AR" sz="11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AR" sz="1100" dirty="0">
                          <a:solidFill>
                            <a:srgbClr val="000000"/>
                          </a:solidFill>
                          <a:effectLst/>
                          <a:latin typeface="Calibri"/>
                          <a:ea typeface="Times New Roman"/>
                          <a:cs typeface="Calibri"/>
                        </a:rPr>
                        <a:t> </a:t>
                      </a:r>
                      <a:endParaRPr lang="es-AR" sz="11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AR" sz="1100" dirty="0">
                        <a:effectLst/>
                        <a:latin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0"/>
                        </a:spcAft>
                      </a:pPr>
                      <a:r>
                        <a:rPr lang="es-AR" sz="1100" dirty="0">
                          <a:solidFill>
                            <a:srgbClr val="000000"/>
                          </a:solidFill>
                          <a:effectLst/>
                          <a:latin typeface="Calibri"/>
                          <a:ea typeface="Times New Roman"/>
                          <a:cs typeface="Calibri"/>
                        </a:rPr>
                        <a:t> X</a:t>
                      </a:r>
                      <a:endParaRPr lang="es-AR" sz="11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2">
                  <a:txBody>
                    <a:bodyPr/>
                    <a:lstStyle/>
                    <a:p>
                      <a:pPr>
                        <a:lnSpc>
                          <a:spcPct val="115000"/>
                        </a:lnSpc>
                        <a:spcAft>
                          <a:spcPts val="0"/>
                        </a:spcAft>
                      </a:pPr>
                      <a:r>
                        <a:rPr lang="es-AR" sz="1100" dirty="0">
                          <a:solidFill>
                            <a:srgbClr val="000000"/>
                          </a:solidFill>
                          <a:effectLst/>
                          <a:latin typeface="Calibri"/>
                          <a:ea typeface="Times New Roman"/>
                          <a:cs typeface="Calibri"/>
                        </a:rPr>
                        <a:t> </a:t>
                      </a:r>
                      <a:endParaRPr lang="es-AR" sz="11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lang="es-AR"/>
                    </a:p>
                  </a:txBody>
                  <a:tcPr/>
                </a:tc>
                <a:tc gridSpan="2">
                  <a:txBody>
                    <a:bodyPr/>
                    <a:lstStyle/>
                    <a:p>
                      <a:pPr algn="ctr">
                        <a:lnSpc>
                          <a:spcPct val="115000"/>
                        </a:lnSpc>
                        <a:spcAft>
                          <a:spcPts val="0"/>
                        </a:spcAft>
                      </a:pPr>
                      <a:r>
                        <a:rPr lang="es-AR" sz="1100" dirty="0">
                          <a:solidFill>
                            <a:srgbClr val="000000"/>
                          </a:solidFill>
                          <a:effectLst/>
                          <a:latin typeface="Calibri"/>
                          <a:ea typeface="Times New Roman"/>
                          <a:cs typeface="Calibri"/>
                        </a:rPr>
                        <a:t> </a:t>
                      </a:r>
                      <a:endParaRPr lang="es-AR" sz="11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s-AR"/>
                    </a:p>
                  </a:txBody>
                  <a:tcPr/>
                </a:tc>
              </a:tr>
              <a:tr h="190500">
                <a:tc>
                  <a:txBody>
                    <a:bodyPr/>
                    <a:lstStyle/>
                    <a:p>
                      <a:pPr>
                        <a:lnSpc>
                          <a:spcPct val="115000"/>
                        </a:lnSpc>
                        <a:spcAft>
                          <a:spcPts val="0"/>
                        </a:spcAft>
                      </a:pPr>
                      <a:r>
                        <a:rPr lang="es-AR" sz="1100" dirty="0">
                          <a:solidFill>
                            <a:srgbClr val="000000"/>
                          </a:solidFill>
                          <a:effectLst/>
                          <a:latin typeface="Calibri"/>
                          <a:ea typeface="Times New Roman"/>
                          <a:cs typeface="Calibri"/>
                        </a:rPr>
                        <a:t>Registro  </a:t>
                      </a:r>
                      <a:endParaRPr lang="es-AR" sz="11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AR" sz="1100" dirty="0">
                          <a:solidFill>
                            <a:srgbClr val="000000"/>
                          </a:solidFill>
                          <a:effectLst/>
                          <a:latin typeface="Calibri"/>
                          <a:ea typeface="Times New Roman"/>
                          <a:cs typeface="Calibri"/>
                        </a:rPr>
                        <a:t> </a:t>
                      </a:r>
                      <a:endParaRPr lang="es-AR" sz="11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AR" sz="1100" dirty="0">
                          <a:solidFill>
                            <a:srgbClr val="000000"/>
                          </a:solidFill>
                          <a:effectLst/>
                          <a:latin typeface="Calibri"/>
                          <a:ea typeface="Times New Roman"/>
                          <a:cs typeface="Calibri"/>
                        </a:rPr>
                        <a:t>X</a:t>
                      </a:r>
                      <a:endParaRPr lang="es-AR" sz="11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0"/>
                        </a:spcAft>
                      </a:pPr>
                      <a:r>
                        <a:rPr lang="es-AR" sz="1100" dirty="0">
                          <a:solidFill>
                            <a:srgbClr val="000000"/>
                          </a:solidFill>
                          <a:effectLst/>
                          <a:latin typeface="Calibri"/>
                          <a:ea typeface="Times New Roman"/>
                          <a:cs typeface="Calibri"/>
                        </a:rPr>
                        <a:t> </a:t>
                      </a:r>
                      <a:endParaRPr lang="es-AR" sz="11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2">
                  <a:txBody>
                    <a:bodyPr/>
                    <a:lstStyle/>
                    <a:p>
                      <a:pPr>
                        <a:lnSpc>
                          <a:spcPct val="115000"/>
                        </a:lnSpc>
                        <a:spcAft>
                          <a:spcPts val="0"/>
                        </a:spcAft>
                      </a:pPr>
                      <a:r>
                        <a:rPr lang="es-AR" sz="1100" dirty="0">
                          <a:solidFill>
                            <a:srgbClr val="000000"/>
                          </a:solidFill>
                          <a:effectLst/>
                          <a:latin typeface="Calibri"/>
                          <a:ea typeface="Times New Roman"/>
                          <a:cs typeface="Calibri"/>
                        </a:rPr>
                        <a:t> </a:t>
                      </a:r>
                      <a:endParaRPr lang="es-AR" sz="11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lang="es-AR"/>
                    </a:p>
                  </a:txBody>
                  <a:tcPr/>
                </a:tc>
                <a:tc gridSpan="2">
                  <a:txBody>
                    <a:bodyPr/>
                    <a:lstStyle/>
                    <a:p>
                      <a:pPr algn="ctr">
                        <a:lnSpc>
                          <a:spcPct val="115000"/>
                        </a:lnSpc>
                        <a:spcAft>
                          <a:spcPts val="0"/>
                        </a:spcAft>
                      </a:pPr>
                      <a:r>
                        <a:rPr lang="es-AR" sz="1100" dirty="0">
                          <a:solidFill>
                            <a:srgbClr val="000000"/>
                          </a:solidFill>
                          <a:effectLst/>
                          <a:latin typeface="Calibri"/>
                          <a:ea typeface="Times New Roman"/>
                          <a:cs typeface="Calibri"/>
                        </a:rPr>
                        <a:t> </a:t>
                      </a:r>
                      <a:endParaRPr lang="es-AR" sz="11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s-AR"/>
                    </a:p>
                  </a:txBody>
                  <a:tcPr/>
                </a:tc>
              </a:tr>
              <a:tr h="190500">
                <a:tc>
                  <a:txBody>
                    <a:bodyPr/>
                    <a:lstStyle/>
                    <a:p>
                      <a:pPr>
                        <a:lnSpc>
                          <a:spcPct val="115000"/>
                        </a:lnSpc>
                        <a:spcAft>
                          <a:spcPts val="0"/>
                        </a:spcAft>
                      </a:pPr>
                      <a:r>
                        <a:rPr lang="es-AR" sz="1100" dirty="0">
                          <a:solidFill>
                            <a:srgbClr val="000000"/>
                          </a:solidFill>
                          <a:effectLst/>
                          <a:latin typeface="Calibri"/>
                          <a:ea typeface="Times New Roman"/>
                          <a:cs typeface="Calibri"/>
                        </a:rPr>
                        <a:t>Aplicación  </a:t>
                      </a:r>
                      <a:endParaRPr lang="es-AR" sz="11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AR" sz="1100" dirty="0">
                          <a:solidFill>
                            <a:srgbClr val="000000"/>
                          </a:solidFill>
                          <a:effectLst/>
                          <a:latin typeface="Calibri"/>
                          <a:ea typeface="Times New Roman"/>
                          <a:cs typeface="Calibri"/>
                        </a:rPr>
                        <a:t> </a:t>
                      </a:r>
                      <a:endParaRPr lang="es-AR" sz="11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AR" sz="1100" dirty="0">
                          <a:solidFill>
                            <a:srgbClr val="000000"/>
                          </a:solidFill>
                          <a:effectLst/>
                          <a:latin typeface="Calibri"/>
                          <a:ea typeface="Times New Roman"/>
                          <a:cs typeface="Calibri"/>
                        </a:rPr>
                        <a:t> </a:t>
                      </a:r>
                      <a:endParaRPr lang="es-AR" sz="11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0"/>
                        </a:spcAft>
                      </a:pPr>
                      <a:r>
                        <a:rPr lang="es-AR" sz="1100" dirty="0">
                          <a:solidFill>
                            <a:srgbClr val="000000"/>
                          </a:solidFill>
                          <a:effectLst/>
                          <a:latin typeface="Calibri"/>
                          <a:ea typeface="Times New Roman"/>
                          <a:cs typeface="Calibri"/>
                        </a:rPr>
                        <a:t>X</a:t>
                      </a:r>
                      <a:endParaRPr lang="es-AR" sz="11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2">
                  <a:txBody>
                    <a:bodyPr/>
                    <a:lstStyle/>
                    <a:p>
                      <a:pPr>
                        <a:lnSpc>
                          <a:spcPct val="115000"/>
                        </a:lnSpc>
                        <a:spcAft>
                          <a:spcPts val="0"/>
                        </a:spcAft>
                      </a:pPr>
                      <a:r>
                        <a:rPr lang="es-AR" sz="1100" dirty="0">
                          <a:solidFill>
                            <a:srgbClr val="000000"/>
                          </a:solidFill>
                          <a:effectLst/>
                          <a:latin typeface="Calibri"/>
                          <a:ea typeface="Times New Roman"/>
                          <a:cs typeface="Calibri"/>
                        </a:rPr>
                        <a:t> </a:t>
                      </a:r>
                      <a:endParaRPr lang="es-AR" sz="11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lang="es-AR"/>
                    </a:p>
                  </a:txBody>
                  <a:tcPr/>
                </a:tc>
                <a:tc gridSpan="2">
                  <a:txBody>
                    <a:bodyPr/>
                    <a:lstStyle/>
                    <a:p>
                      <a:pPr algn="ctr">
                        <a:lnSpc>
                          <a:spcPct val="115000"/>
                        </a:lnSpc>
                        <a:spcAft>
                          <a:spcPts val="0"/>
                        </a:spcAft>
                      </a:pPr>
                      <a:r>
                        <a:rPr lang="es-AR" sz="1100" dirty="0">
                          <a:solidFill>
                            <a:srgbClr val="000000"/>
                          </a:solidFill>
                          <a:effectLst/>
                          <a:latin typeface="Calibri"/>
                          <a:ea typeface="Times New Roman"/>
                          <a:cs typeface="Calibri"/>
                        </a:rPr>
                        <a:t> </a:t>
                      </a:r>
                      <a:endParaRPr lang="es-AR" sz="11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s-AR"/>
                    </a:p>
                  </a:txBody>
                  <a:tcPr/>
                </a:tc>
              </a:tr>
              <a:tr h="190500">
                <a:tc gridSpan="2">
                  <a:txBody>
                    <a:bodyPr/>
                    <a:lstStyle/>
                    <a:p>
                      <a:pPr>
                        <a:lnSpc>
                          <a:spcPct val="115000"/>
                        </a:lnSpc>
                        <a:spcAft>
                          <a:spcPts val="0"/>
                        </a:spcAft>
                      </a:pPr>
                      <a:r>
                        <a:rPr lang="es-AR" sz="1100" dirty="0">
                          <a:solidFill>
                            <a:srgbClr val="000000"/>
                          </a:solidFill>
                          <a:effectLst/>
                          <a:latin typeface="Calibri"/>
                          <a:ea typeface="Times New Roman"/>
                          <a:cs typeface="Calibri"/>
                        </a:rPr>
                        <a:t> </a:t>
                      </a:r>
                      <a:endParaRPr lang="es-AR" sz="1100" dirty="0">
                        <a:effectLst/>
                        <a:latin typeface="Calibri"/>
                        <a:ea typeface="Calibri"/>
                        <a:cs typeface="Times New Roman"/>
                      </a:endParaRPr>
                    </a:p>
                    <a:p>
                      <a:pPr>
                        <a:lnSpc>
                          <a:spcPct val="115000"/>
                        </a:lnSpc>
                        <a:spcAft>
                          <a:spcPts val="0"/>
                        </a:spcAft>
                      </a:pPr>
                      <a:r>
                        <a:rPr lang="es-AR" sz="1100" dirty="0">
                          <a:solidFill>
                            <a:srgbClr val="000000"/>
                          </a:solidFill>
                          <a:effectLst/>
                          <a:latin typeface="Calibri"/>
                          <a:ea typeface="Times New Roman"/>
                          <a:cs typeface="Calibri"/>
                        </a:rPr>
                        <a:t>c- Determinación de Riesgo </a:t>
                      </a:r>
                      <a:endParaRPr lang="es-AR" sz="1100" dirty="0">
                        <a:effectLst/>
                        <a:latin typeface="Calibri"/>
                        <a:ea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AR"/>
                    </a:p>
                  </a:txBody>
                  <a:tcPr/>
                </a:tc>
                <a:tc>
                  <a:txBody>
                    <a:bodyPr/>
                    <a:lstStyle/>
                    <a:p>
                      <a:pPr>
                        <a:lnSpc>
                          <a:spcPct val="115000"/>
                        </a:lnSpc>
                      </a:pPr>
                      <a:endParaRPr lang="es-AR" sz="1100" dirty="0">
                        <a:effectLst/>
                        <a:latin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s-AR" sz="1100" dirty="0">
                        <a:effectLst/>
                        <a:latin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s-AR" sz="1100" dirty="0">
                        <a:effectLst/>
                        <a:latin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a:lnSpc>
                          <a:spcPct val="115000"/>
                        </a:lnSpc>
                      </a:pPr>
                      <a:endParaRPr lang="es-AR" sz="1100" dirty="0">
                        <a:effectLst/>
                        <a:latin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AR"/>
                    </a:p>
                  </a:txBody>
                  <a:tcPr/>
                </a:tc>
                <a:tc>
                  <a:txBody>
                    <a:bodyPr/>
                    <a:lstStyle/>
                    <a:p>
                      <a:pPr>
                        <a:lnSpc>
                          <a:spcPct val="115000"/>
                        </a:lnSpc>
                        <a:spcAft>
                          <a:spcPts val="1000"/>
                        </a:spcAft>
                      </a:pPr>
                      <a:r>
                        <a:rPr lang="es-AR" sz="1100" dirty="0">
                          <a:effectLst/>
                          <a:latin typeface="Calibri"/>
                          <a:ea typeface="Calibri"/>
                          <a:cs typeface="Times New Roman"/>
                        </a:rPr>
                        <a:t> </a:t>
                      </a:r>
                    </a:p>
                  </a:txBody>
                  <a:tcPr marL="0" marR="0" marT="0" marB="0" anchor="ctr">
                    <a:lnL>
                      <a:noFill/>
                    </a:lnL>
                    <a:lnR>
                      <a:noFill/>
                    </a:lnR>
                    <a:lnT>
                      <a:noFill/>
                    </a:lnT>
                    <a:lnB>
                      <a:noFill/>
                    </a:lnB>
                  </a:tcPr>
                </a:tc>
              </a:tr>
              <a:tr h="200025">
                <a:tc>
                  <a:txBody>
                    <a:bodyPr/>
                    <a:lstStyle/>
                    <a:p>
                      <a:pPr algn="ctr">
                        <a:lnSpc>
                          <a:spcPct val="115000"/>
                        </a:lnSpc>
                        <a:spcAft>
                          <a:spcPts val="0"/>
                        </a:spcAft>
                      </a:pPr>
                      <a:r>
                        <a:rPr lang="es-AR" sz="1100" dirty="0">
                          <a:solidFill>
                            <a:srgbClr val="000000"/>
                          </a:solidFill>
                          <a:effectLst/>
                          <a:latin typeface="Calibri"/>
                          <a:ea typeface="Times New Roman"/>
                          <a:cs typeface="Calibri"/>
                        </a:rPr>
                        <a:t> </a:t>
                      </a:r>
                      <a:endParaRPr lang="es-AR" sz="1100" dirty="0">
                        <a:effectLst/>
                        <a:latin typeface="Calibri"/>
                        <a:ea typeface="Calibri"/>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AR" sz="1100" dirty="0">
                          <a:solidFill>
                            <a:srgbClr val="000000"/>
                          </a:solidFill>
                          <a:effectLst/>
                          <a:latin typeface="Calibri"/>
                          <a:ea typeface="Times New Roman"/>
                          <a:cs typeface="Calibri"/>
                        </a:rPr>
                        <a:t> </a:t>
                      </a:r>
                      <a:endParaRPr lang="es-AR" sz="1100" dirty="0">
                        <a:effectLst/>
                        <a:latin typeface="Calibri"/>
                        <a:ea typeface="Calibri"/>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AR" sz="1100" dirty="0">
                          <a:solidFill>
                            <a:srgbClr val="000000"/>
                          </a:solidFill>
                          <a:effectLst/>
                          <a:latin typeface="Calibri"/>
                          <a:ea typeface="Times New Roman"/>
                          <a:cs typeface="Calibri"/>
                        </a:rPr>
                        <a:t> </a:t>
                      </a:r>
                      <a:endParaRPr lang="es-AR" sz="1100" dirty="0">
                        <a:effectLst/>
                        <a:latin typeface="Calibri"/>
                        <a:ea typeface="Calibri"/>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AR" sz="1100" dirty="0">
                          <a:solidFill>
                            <a:srgbClr val="000000"/>
                          </a:solidFill>
                          <a:effectLst/>
                          <a:latin typeface="Calibri"/>
                          <a:ea typeface="Times New Roman"/>
                          <a:cs typeface="Calibri"/>
                        </a:rPr>
                        <a:t> </a:t>
                      </a:r>
                      <a:endParaRPr lang="es-AR" sz="1100" dirty="0">
                        <a:effectLst/>
                        <a:latin typeface="Calibri"/>
                        <a:ea typeface="Calibri"/>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AR" sz="1100" dirty="0">
                          <a:solidFill>
                            <a:srgbClr val="000000"/>
                          </a:solidFill>
                          <a:effectLst/>
                          <a:latin typeface="Calibri"/>
                          <a:ea typeface="Times New Roman"/>
                          <a:cs typeface="Calibri"/>
                        </a:rPr>
                        <a:t> </a:t>
                      </a:r>
                      <a:endParaRPr lang="es-AR" sz="1100" dirty="0">
                        <a:effectLst/>
                        <a:latin typeface="Calibri"/>
                        <a:ea typeface="Calibri"/>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es-AR" sz="1100" dirty="0">
                          <a:solidFill>
                            <a:srgbClr val="000000"/>
                          </a:solidFill>
                          <a:effectLst/>
                          <a:latin typeface="Calibri"/>
                          <a:ea typeface="Times New Roman"/>
                          <a:cs typeface="Calibri"/>
                        </a:rPr>
                        <a:t> </a:t>
                      </a:r>
                      <a:endParaRPr lang="es-AR" sz="1100" dirty="0">
                        <a:effectLst/>
                        <a:latin typeface="Calibri"/>
                        <a:ea typeface="Calibri"/>
                        <a:cs typeface="Times New Roman"/>
                      </a:endParaRPr>
                    </a:p>
                  </a:txBody>
                  <a:tcPr marL="44450" marR="44450" marT="0" marB="0" anchor="b">
                    <a:lnL>
                      <a:noFill/>
                    </a:lnL>
                    <a:lnR>
                      <a:noFill/>
                    </a:lnR>
                    <a:lnT>
                      <a:noFill/>
                    </a:lnT>
                    <a:lnB>
                      <a:noFill/>
                    </a:lnB>
                  </a:tcPr>
                </a:tc>
                <a:tc hMerge="1">
                  <a:txBody>
                    <a:bodyPr/>
                    <a:lstStyle/>
                    <a:p>
                      <a:endParaRPr lang="es-AR"/>
                    </a:p>
                  </a:txBody>
                  <a:tcPr/>
                </a:tc>
                <a:tc>
                  <a:txBody>
                    <a:bodyPr/>
                    <a:lstStyle/>
                    <a:p>
                      <a:pPr>
                        <a:lnSpc>
                          <a:spcPct val="115000"/>
                        </a:lnSpc>
                        <a:spcAft>
                          <a:spcPts val="1000"/>
                        </a:spcAft>
                      </a:pPr>
                      <a:r>
                        <a:rPr lang="es-AR" sz="1100" dirty="0">
                          <a:effectLst/>
                          <a:latin typeface="Calibri"/>
                          <a:ea typeface="Calibri"/>
                          <a:cs typeface="Times New Roman"/>
                        </a:rPr>
                        <a:t> </a:t>
                      </a:r>
                    </a:p>
                  </a:txBody>
                  <a:tcPr marL="0" marR="0" marT="0" marB="0" anchor="ctr">
                    <a:lnL>
                      <a:noFill/>
                    </a:lnL>
                    <a:lnR>
                      <a:noFill/>
                    </a:lnR>
                    <a:lnT>
                      <a:noFill/>
                    </a:lnT>
                    <a:lnB>
                      <a:noFill/>
                    </a:lnB>
                  </a:tcPr>
                </a:tc>
              </a:tr>
              <a:tr h="190500">
                <a:tc gridSpan="2">
                  <a:txBody>
                    <a:bodyPr/>
                    <a:lstStyle/>
                    <a:p>
                      <a:pPr algn="ctr">
                        <a:lnSpc>
                          <a:spcPct val="115000"/>
                        </a:lnSpc>
                        <a:spcAft>
                          <a:spcPts val="0"/>
                        </a:spcAft>
                      </a:pPr>
                      <a:r>
                        <a:rPr lang="es-AR" sz="1100" dirty="0">
                          <a:solidFill>
                            <a:srgbClr val="000000"/>
                          </a:solidFill>
                          <a:effectLst/>
                          <a:latin typeface="Calibri"/>
                          <a:ea typeface="Times New Roman"/>
                          <a:cs typeface="Calibri"/>
                        </a:rPr>
                        <a:t> </a:t>
                      </a:r>
                      <a:endParaRPr lang="es-AR" sz="11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AR"/>
                    </a:p>
                  </a:txBody>
                  <a:tcPr/>
                </a:tc>
                <a:tc gridSpan="3">
                  <a:txBody>
                    <a:bodyPr/>
                    <a:lstStyle/>
                    <a:p>
                      <a:pPr algn="ctr">
                        <a:lnSpc>
                          <a:spcPct val="115000"/>
                        </a:lnSpc>
                        <a:spcAft>
                          <a:spcPts val="0"/>
                        </a:spcAft>
                      </a:pPr>
                      <a:r>
                        <a:rPr lang="es-AR" sz="1100" dirty="0">
                          <a:solidFill>
                            <a:srgbClr val="000000"/>
                          </a:solidFill>
                          <a:effectLst/>
                          <a:latin typeface="Calibri"/>
                          <a:ea typeface="Times New Roman"/>
                          <a:cs typeface="Calibri"/>
                        </a:rPr>
                        <a:t> Impacto x Probabilidad </a:t>
                      </a:r>
                      <a:endParaRPr lang="es-AR" sz="11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AR"/>
                    </a:p>
                  </a:txBody>
                  <a:tcPr/>
                </a:tc>
                <a:tc hMerge="1">
                  <a:txBody>
                    <a:bodyPr/>
                    <a:lstStyle/>
                    <a:p>
                      <a:endParaRPr lang="es-AR"/>
                    </a:p>
                  </a:txBody>
                  <a:tcPr/>
                </a:tc>
                <a:tc gridSpan="2">
                  <a:txBody>
                    <a:bodyPr/>
                    <a:lstStyle/>
                    <a:p>
                      <a:pPr>
                        <a:lnSpc>
                          <a:spcPct val="115000"/>
                        </a:lnSpc>
                      </a:pPr>
                      <a:endParaRPr lang="es-AR" sz="1100" dirty="0">
                        <a:effectLst/>
                        <a:latin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s-AR"/>
                    </a:p>
                  </a:txBody>
                  <a:tcPr/>
                </a:tc>
                <a:tc>
                  <a:txBody>
                    <a:bodyPr/>
                    <a:lstStyle/>
                    <a:p>
                      <a:pPr>
                        <a:lnSpc>
                          <a:spcPct val="115000"/>
                        </a:lnSpc>
                        <a:spcAft>
                          <a:spcPts val="1000"/>
                        </a:spcAft>
                      </a:pPr>
                      <a:r>
                        <a:rPr lang="es-AR" sz="1100" dirty="0">
                          <a:effectLst/>
                          <a:latin typeface="Calibri"/>
                          <a:ea typeface="Calibri"/>
                          <a:cs typeface="Times New Roman"/>
                        </a:rPr>
                        <a:t> </a:t>
                      </a:r>
                    </a:p>
                  </a:txBody>
                  <a:tcPr marL="0" marR="0" marT="0" marB="0" anchor="ctr">
                    <a:lnL>
                      <a:noFill/>
                    </a:lnL>
                    <a:lnR>
                      <a:noFill/>
                    </a:lnR>
                    <a:lnT>
                      <a:noFill/>
                    </a:lnT>
                    <a:lnB>
                      <a:noFill/>
                    </a:lnB>
                  </a:tcPr>
                </a:tc>
              </a:tr>
              <a:tr h="190500">
                <a:tc gridSpan="2">
                  <a:txBody>
                    <a:bodyPr/>
                    <a:lstStyle/>
                    <a:p>
                      <a:pPr algn="ctr">
                        <a:lnSpc>
                          <a:spcPct val="115000"/>
                        </a:lnSpc>
                        <a:spcAft>
                          <a:spcPts val="0"/>
                        </a:spcAft>
                      </a:pPr>
                      <a:r>
                        <a:rPr lang="es-AR" sz="1100" dirty="0">
                          <a:solidFill>
                            <a:srgbClr val="000000"/>
                          </a:solidFill>
                          <a:effectLst/>
                          <a:latin typeface="Calibri"/>
                          <a:ea typeface="Times New Roman"/>
                          <a:cs typeface="Calibri"/>
                        </a:rPr>
                        <a:t>Subproceso </a:t>
                      </a:r>
                      <a:endParaRPr lang="es-AR" sz="11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AR"/>
                    </a:p>
                  </a:txBody>
                  <a:tcPr/>
                </a:tc>
                <a:tc>
                  <a:txBody>
                    <a:bodyPr/>
                    <a:lstStyle/>
                    <a:p>
                      <a:pPr>
                        <a:lnSpc>
                          <a:spcPct val="115000"/>
                        </a:lnSpc>
                        <a:spcAft>
                          <a:spcPts val="0"/>
                        </a:spcAft>
                      </a:pPr>
                      <a:r>
                        <a:rPr lang="es-AR" sz="1100" dirty="0">
                          <a:solidFill>
                            <a:srgbClr val="000000"/>
                          </a:solidFill>
                          <a:effectLst/>
                          <a:latin typeface="Calibri"/>
                          <a:ea typeface="Times New Roman"/>
                          <a:cs typeface="Calibri"/>
                        </a:rPr>
                        <a:t>Bajo </a:t>
                      </a:r>
                      <a:endParaRPr lang="es-AR" sz="11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AR" sz="1100" dirty="0">
                          <a:solidFill>
                            <a:srgbClr val="000000"/>
                          </a:solidFill>
                          <a:effectLst/>
                          <a:latin typeface="Calibri"/>
                          <a:ea typeface="Times New Roman"/>
                          <a:cs typeface="Calibri"/>
                        </a:rPr>
                        <a:t>Medio </a:t>
                      </a:r>
                      <a:endParaRPr lang="es-AR" sz="11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AR" sz="1100" dirty="0">
                          <a:solidFill>
                            <a:srgbClr val="000000"/>
                          </a:solidFill>
                          <a:effectLst/>
                          <a:latin typeface="Calibri"/>
                          <a:ea typeface="Times New Roman"/>
                          <a:cs typeface="Calibri"/>
                        </a:rPr>
                        <a:t>Alto</a:t>
                      </a:r>
                      <a:endParaRPr lang="es-AR" sz="11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pPr>
                      <a:endParaRPr lang="es-AR" sz="1100" dirty="0">
                        <a:effectLst/>
                        <a:latin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s-AR"/>
                    </a:p>
                  </a:txBody>
                  <a:tcPr/>
                </a:tc>
                <a:tc>
                  <a:txBody>
                    <a:bodyPr/>
                    <a:lstStyle/>
                    <a:p>
                      <a:pPr>
                        <a:lnSpc>
                          <a:spcPct val="115000"/>
                        </a:lnSpc>
                        <a:spcAft>
                          <a:spcPts val="1000"/>
                        </a:spcAft>
                      </a:pPr>
                      <a:r>
                        <a:rPr lang="es-AR" sz="1100" dirty="0">
                          <a:effectLst/>
                          <a:latin typeface="Calibri"/>
                          <a:ea typeface="Calibri"/>
                          <a:cs typeface="Times New Roman"/>
                        </a:rPr>
                        <a:t> </a:t>
                      </a:r>
                    </a:p>
                  </a:txBody>
                  <a:tcPr marL="0" marR="0" marT="0" marB="0" anchor="ctr">
                    <a:lnL>
                      <a:noFill/>
                    </a:lnL>
                    <a:lnR>
                      <a:noFill/>
                    </a:lnR>
                    <a:lnT>
                      <a:noFill/>
                    </a:lnT>
                    <a:lnB>
                      <a:noFill/>
                    </a:lnB>
                  </a:tcPr>
                </a:tc>
              </a:tr>
              <a:tr h="190500">
                <a:tc>
                  <a:txBody>
                    <a:bodyPr/>
                    <a:lstStyle/>
                    <a:p>
                      <a:pPr>
                        <a:lnSpc>
                          <a:spcPct val="115000"/>
                        </a:lnSpc>
                        <a:spcAft>
                          <a:spcPts val="0"/>
                        </a:spcAft>
                      </a:pPr>
                      <a:r>
                        <a:rPr lang="es-AR" sz="1100" dirty="0">
                          <a:solidFill>
                            <a:srgbClr val="000000"/>
                          </a:solidFill>
                          <a:effectLst/>
                          <a:latin typeface="Calibri"/>
                          <a:ea typeface="Times New Roman"/>
                          <a:cs typeface="Calibri"/>
                        </a:rPr>
                        <a:t>Generación </a:t>
                      </a:r>
                      <a:endParaRPr lang="es-AR" sz="11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AR" sz="1100" dirty="0">
                          <a:solidFill>
                            <a:srgbClr val="000000"/>
                          </a:solidFill>
                          <a:effectLst/>
                          <a:latin typeface="Calibri"/>
                          <a:ea typeface="Times New Roman"/>
                          <a:cs typeface="Calibri"/>
                        </a:rPr>
                        <a:t> </a:t>
                      </a:r>
                      <a:endParaRPr lang="es-AR" sz="11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AR" sz="1100" dirty="0">
                          <a:solidFill>
                            <a:srgbClr val="000000"/>
                          </a:solidFill>
                          <a:effectLst/>
                          <a:latin typeface="Calibri"/>
                          <a:ea typeface="Times New Roman"/>
                          <a:cs typeface="Calibri"/>
                        </a:rPr>
                        <a:t> </a:t>
                      </a:r>
                      <a:endParaRPr lang="es-AR" sz="11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0"/>
                        </a:spcAft>
                      </a:pPr>
                      <a:r>
                        <a:rPr lang="es-AR" sz="1100" dirty="0">
                          <a:solidFill>
                            <a:srgbClr val="000000"/>
                          </a:solidFill>
                          <a:effectLst/>
                          <a:latin typeface="Calibri"/>
                          <a:ea typeface="Times New Roman"/>
                          <a:cs typeface="Calibri"/>
                        </a:rPr>
                        <a:t> </a:t>
                      </a:r>
                      <a:endParaRPr lang="es-AR" sz="11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es-AR" sz="1100" dirty="0">
                          <a:solidFill>
                            <a:srgbClr val="000000"/>
                          </a:solidFill>
                          <a:effectLst/>
                          <a:latin typeface="Calibri"/>
                          <a:ea typeface="Times New Roman"/>
                          <a:cs typeface="Calibri"/>
                        </a:rPr>
                        <a:t>X</a:t>
                      </a:r>
                      <a:endParaRPr lang="es-AR" sz="11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gridSpan="2">
                  <a:txBody>
                    <a:bodyPr/>
                    <a:lstStyle/>
                    <a:p>
                      <a:pPr algn="ctr">
                        <a:lnSpc>
                          <a:spcPct val="115000"/>
                        </a:lnSpc>
                        <a:spcAft>
                          <a:spcPts val="0"/>
                        </a:spcAft>
                      </a:pPr>
                      <a:r>
                        <a:rPr lang="es-AR" sz="1100" dirty="0">
                          <a:solidFill>
                            <a:srgbClr val="000000"/>
                          </a:solidFill>
                          <a:effectLst/>
                          <a:latin typeface="Calibri"/>
                          <a:ea typeface="Times New Roman"/>
                          <a:cs typeface="Calibri"/>
                        </a:rPr>
                        <a:t> </a:t>
                      </a:r>
                      <a:endParaRPr lang="es-AR" sz="11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s-AR"/>
                    </a:p>
                  </a:txBody>
                  <a:tcPr/>
                </a:tc>
                <a:tc>
                  <a:txBody>
                    <a:bodyPr/>
                    <a:lstStyle/>
                    <a:p>
                      <a:pPr>
                        <a:lnSpc>
                          <a:spcPct val="115000"/>
                        </a:lnSpc>
                        <a:spcAft>
                          <a:spcPts val="1000"/>
                        </a:spcAft>
                      </a:pPr>
                      <a:r>
                        <a:rPr lang="es-AR" sz="1100" dirty="0">
                          <a:effectLst/>
                          <a:latin typeface="Calibri"/>
                          <a:ea typeface="Calibri"/>
                          <a:cs typeface="Times New Roman"/>
                        </a:rPr>
                        <a:t> </a:t>
                      </a:r>
                    </a:p>
                  </a:txBody>
                  <a:tcPr marL="0" marR="0" marT="0" marB="0" anchor="ctr">
                    <a:lnL>
                      <a:noFill/>
                    </a:lnL>
                    <a:lnR>
                      <a:noFill/>
                    </a:lnR>
                    <a:lnT>
                      <a:noFill/>
                    </a:lnT>
                    <a:lnB>
                      <a:noFill/>
                    </a:lnB>
                  </a:tcPr>
                </a:tc>
              </a:tr>
              <a:tr h="190500">
                <a:tc>
                  <a:txBody>
                    <a:bodyPr/>
                    <a:lstStyle/>
                    <a:p>
                      <a:pPr>
                        <a:lnSpc>
                          <a:spcPct val="115000"/>
                        </a:lnSpc>
                        <a:spcAft>
                          <a:spcPts val="0"/>
                        </a:spcAft>
                      </a:pPr>
                      <a:r>
                        <a:rPr lang="es-AR" sz="1100" dirty="0">
                          <a:solidFill>
                            <a:srgbClr val="000000"/>
                          </a:solidFill>
                          <a:effectLst/>
                          <a:latin typeface="Calibri"/>
                          <a:ea typeface="Times New Roman"/>
                          <a:cs typeface="Calibri"/>
                        </a:rPr>
                        <a:t>Percepción </a:t>
                      </a:r>
                      <a:endParaRPr lang="es-AR" sz="11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AR" sz="1100" dirty="0">
                          <a:solidFill>
                            <a:srgbClr val="000000"/>
                          </a:solidFill>
                          <a:effectLst/>
                          <a:latin typeface="Calibri"/>
                          <a:ea typeface="Times New Roman"/>
                          <a:cs typeface="Calibri"/>
                        </a:rPr>
                        <a:t> </a:t>
                      </a:r>
                      <a:endParaRPr lang="es-AR" sz="11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AR" sz="1100" dirty="0">
                        <a:effectLst/>
                        <a:latin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0"/>
                        </a:spcAft>
                      </a:pPr>
                      <a:r>
                        <a:rPr lang="es-AR" sz="1100" dirty="0">
                          <a:solidFill>
                            <a:srgbClr val="000000"/>
                          </a:solidFill>
                          <a:effectLst/>
                          <a:latin typeface="Calibri"/>
                          <a:ea typeface="Times New Roman"/>
                          <a:cs typeface="Calibri"/>
                        </a:rPr>
                        <a:t> </a:t>
                      </a:r>
                      <a:endParaRPr lang="es-AR" sz="11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es-AR" sz="1100" dirty="0">
                          <a:solidFill>
                            <a:srgbClr val="000000"/>
                          </a:solidFill>
                          <a:effectLst/>
                          <a:latin typeface="Calibri"/>
                          <a:ea typeface="Times New Roman"/>
                          <a:cs typeface="Calibri"/>
                        </a:rPr>
                        <a:t>X</a:t>
                      </a:r>
                      <a:endParaRPr lang="es-AR" sz="11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gridSpan="2">
                  <a:txBody>
                    <a:bodyPr/>
                    <a:lstStyle/>
                    <a:p>
                      <a:pPr algn="ctr">
                        <a:lnSpc>
                          <a:spcPct val="115000"/>
                        </a:lnSpc>
                        <a:spcAft>
                          <a:spcPts val="0"/>
                        </a:spcAft>
                      </a:pPr>
                      <a:r>
                        <a:rPr lang="es-AR" sz="1100" dirty="0">
                          <a:solidFill>
                            <a:srgbClr val="000000"/>
                          </a:solidFill>
                          <a:effectLst/>
                          <a:latin typeface="Calibri"/>
                          <a:ea typeface="Times New Roman"/>
                          <a:cs typeface="Calibri"/>
                        </a:rPr>
                        <a:t> </a:t>
                      </a:r>
                      <a:endParaRPr lang="es-AR" sz="11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s-AR"/>
                    </a:p>
                  </a:txBody>
                  <a:tcPr/>
                </a:tc>
                <a:tc>
                  <a:txBody>
                    <a:bodyPr/>
                    <a:lstStyle/>
                    <a:p>
                      <a:pPr>
                        <a:lnSpc>
                          <a:spcPct val="115000"/>
                        </a:lnSpc>
                        <a:spcAft>
                          <a:spcPts val="1000"/>
                        </a:spcAft>
                      </a:pPr>
                      <a:r>
                        <a:rPr lang="es-AR" sz="1100" dirty="0">
                          <a:effectLst/>
                          <a:latin typeface="Calibri"/>
                          <a:ea typeface="Calibri"/>
                          <a:cs typeface="Times New Roman"/>
                        </a:rPr>
                        <a:t> </a:t>
                      </a:r>
                    </a:p>
                  </a:txBody>
                  <a:tcPr marL="0" marR="0" marT="0" marB="0" anchor="ctr">
                    <a:lnL>
                      <a:noFill/>
                    </a:lnL>
                    <a:lnR>
                      <a:noFill/>
                    </a:lnR>
                    <a:lnT>
                      <a:noFill/>
                    </a:lnT>
                    <a:lnB>
                      <a:noFill/>
                    </a:lnB>
                  </a:tcPr>
                </a:tc>
              </a:tr>
              <a:tr h="190500">
                <a:tc>
                  <a:txBody>
                    <a:bodyPr/>
                    <a:lstStyle/>
                    <a:p>
                      <a:pPr>
                        <a:lnSpc>
                          <a:spcPct val="115000"/>
                        </a:lnSpc>
                        <a:spcAft>
                          <a:spcPts val="0"/>
                        </a:spcAft>
                      </a:pPr>
                      <a:r>
                        <a:rPr lang="es-AR" sz="1100" dirty="0">
                          <a:solidFill>
                            <a:srgbClr val="000000"/>
                          </a:solidFill>
                          <a:effectLst/>
                          <a:latin typeface="Calibri"/>
                          <a:ea typeface="Times New Roman"/>
                          <a:cs typeface="Calibri"/>
                        </a:rPr>
                        <a:t>Registro  </a:t>
                      </a:r>
                      <a:endParaRPr lang="es-AR" sz="11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AR" sz="1100" dirty="0">
                          <a:solidFill>
                            <a:srgbClr val="000000"/>
                          </a:solidFill>
                          <a:effectLst/>
                          <a:latin typeface="Calibri"/>
                          <a:ea typeface="Times New Roman"/>
                          <a:cs typeface="Calibri"/>
                        </a:rPr>
                        <a:t> </a:t>
                      </a:r>
                      <a:endParaRPr lang="es-AR" sz="11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AR" sz="1100" dirty="0">
                          <a:solidFill>
                            <a:srgbClr val="000000"/>
                          </a:solidFill>
                          <a:effectLst/>
                          <a:latin typeface="Calibri"/>
                          <a:ea typeface="Times New Roman"/>
                          <a:cs typeface="Calibri"/>
                        </a:rPr>
                        <a:t>X</a:t>
                      </a:r>
                      <a:endParaRPr lang="es-AR" sz="11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0"/>
                        </a:spcAft>
                      </a:pPr>
                      <a:r>
                        <a:rPr lang="es-AR" sz="1100" dirty="0">
                          <a:solidFill>
                            <a:srgbClr val="000000"/>
                          </a:solidFill>
                          <a:effectLst/>
                          <a:latin typeface="Calibri"/>
                          <a:ea typeface="Times New Roman"/>
                          <a:cs typeface="Calibri"/>
                        </a:rPr>
                        <a:t> </a:t>
                      </a:r>
                      <a:endParaRPr lang="es-AR" sz="11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es-AR" sz="1100" dirty="0">
                          <a:solidFill>
                            <a:srgbClr val="000000"/>
                          </a:solidFill>
                          <a:effectLst/>
                          <a:latin typeface="Calibri"/>
                          <a:ea typeface="Times New Roman"/>
                          <a:cs typeface="Calibri"/>
                        </a:rPr>
                        <a:t> </a:t>
                      </a:r>
                      <a:endParaRPr lang="es-AR" sz="11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gridSpan="2">
                  <a:txBody>
                    <a:bodyPr/>
                    <a:lstStyle/>
                    <a:p>
                      <a:pPr algn="ctr">
                        <a:lnSpc>
                          <a:spcPct val="115000"/>
                        </a:lnSpc>
                        <a:spcAft>
                          <a:spcPts val="0"/>
                        </a:spcAft>
                      </a:pPr>
                      <a:r>
                        <a:rPr lang="es-AR" sz="1100" dirty="0">
                          <a:solidFill>
                            <a:srgbClr val="000000"/>
                          </a:solidFill>
                          <a:effectLst/>
                          <a:latin typeface="Calibri"/>
                          <a:ea typeface="Times New Roman"/>
                          <a:cs typeface="Calibri"/>
                        </a:rPr>
                        <a:t> </a:t>
                      </a:r>
                      <a:endParaRPr lang="es-AR" sz="11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s-AR"/>
                    </a:p>
                  </a:txBody>
                  <a:tcPr/>
                </a:tc>
                <a:tc>
                  <a:txBody>
                    <a:bodyPr/>
                    <a:lstStyle/>
                    <a:p>
                      <a:pPr>
                        <a:lnSpc>
                          <a:spcPct val="115000"/>
                        </a:lnSpc>
                        <a:spcAft>
                          <a:spcPts val="1000"/>
                        </a:spcAft>
                      </a:pPr>
                      <a:r>
                        <a:rPr lang="es-AR" sz="1100" dirty="0">
                          <a:effectLst/>
                          <a:latin typeface="Calibri"/>
                          <a:ea typeface="Calibri"/>
                          <a:cs typeface="Times New Roman"/>
                        </a:rPr>
                        <a:t> </a:t>
                      </a:r>
                    </a:p>
                  </a:txBody>
                  <a:tcPr marL="0" marR="0" marT="0" marB="0" anchor="ctr">
                    <a:lnL>
                      <a:noFill/>
                    </a:lnL>
                    <a:lnR>
                      <a:noFill/>
                    </a:lnR>
                    <a:lnT>
                      <a:noFill/>
                    </a:lnT>
                    <a:lnB>
                      <a:noFill/>
                    </a:lnB>
                  </a:tcPr>
                </a:tc>
              </a:tr>
              <a:tr h="190500">
                <a:tc>
                  <a:txBody>
                    <a:bodyPr/>
                    <a:lstStyle/>
                    <a:p>
                      <a:pPr>
                        <a:lnSpc>
                          <a:spcPct val="115000"/>
                        </a:lnSpc>
                        <a:spcAft>
                          <a:spcPts val="0"/>
                        </a:spcAft>
                      </a:pPr>
                      <a:r>
                        <a:rPr lang="es-AR" sz="1100" dirty="0">
                          <a:solidFill>
                            <a:srgbClr val="000000"/>
                          </a:solidFill>
                          <a:effectLst/>
                          <a:latin typeface="Calibri"/>
                          <a:ea typeface="Times New Roman"/>
                          <a:cs typeface="Calibri"/>
                        </a:rPr>
                        <a:t>Aplicación  </a:t>
                      </a:r>
                      <a:endParaRPr lang="es-AR" sz="11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AR" sz="1100" dirty="0">
                          <a:solidFill>
                            <a:srgbClr val="000000"/>
                          </a:solidFill>
                          <a:effectLst/>
                          <a:latin typeface="Calibri"/>
                          <a:ea typeface="Times New Roman"/>
                          <a:cs typeface="Calibri"/>
                        </a:rPr>
                        <a:t> </a:t>
                      </a:r>
                      <a:endParaRPr lang="es-AR" sz="11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AR" sz="1100" dirty="0">
                          <a:solidFill>
                            <a:srgbClr val="000000"/>
                          </a:solidFill>
                          <a:effectLst/>
                          <a:latin typeface="Calibri"/>
                          <a:ea typeface="Times New Roman"/>
                          <a:cs typeface="Calibri"/>
                        </a:rPr>
                        <a:t> </a:t>
                      </a:r>
                      <a:endParaRPr lang="es-AR" sz="11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0"/>
                        </a:spcAft>
                      </a:pPr>
                      <a:r>
                        <a:rPr lang="es-AR" sz="1100" dirty="0">
                          <a:solidFill>
                            <a:srgbClr val="000000"/>
                          </a:solidFill>
                          <a:effectLst/>
                          <a:latin typeface="Calibri"/>
                          <a:ea typeface="Times New Roman"/>
                          <a:cs typeface="Calibri"/>
                        </a:rPr>
                        <a:t>X</a:t>
                      </a:r>
                      <a:endParaRPr lang="es-AR" sz="11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es-AR" sz="1100" dirty="0">
                          <a:solidFill>
                            <a:srgbClr val="000000"/>
                          </a:solidFill>
                          <a:effectLst/>
                          <a:latin typeface="Calibri"/>
                          <a:ea typeface="Times New Roman"/>
                          <a:cs typeface="Calibri"/>
                        </a:rPr>
                        <a:t> </a:t>
                      </a:r>
                      <a:endParaRPr lang="es-AR" sz="11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gridSpan="2">
                  <a:txBody>
                    <a:bodyPr/>
                    <a:lstStyle/>
                    <a:p>
                      <a:pPr algn="ctr">
                        <a:lnSpc>
                          <a:spcPct val="115000"/>
                        </a:lnSpc>
                        <a:spcAft>
                          <a:spcPts val="0"/>
                        </a:spcAft>
                      </a:pPr>
                      <a:r>
                        <a:rPr lang="es-AR" sz="1100" dirty="0">
                          <a:solidFill>
                            <a:srgbClr val="000000"/>
                          </a:solidFill>
                          <a:effectLst/>
                          <a:latin typeface="Calibri"/>
                          <a:ea typeface="Times New Roman"/>
                          <a:cs typeface="Calibri"/>
                        </a:rPr>
                        <a:t> </a:t>
                      </a:r>
                      <a:endParaRPr lang="es-AR" sz="11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s-AR"/>
                    </a:p>
                  </a:txBody>
                  <a:tcPr/>
                </a:tc>
                <a:tc>
                  <a:txBody>
                    <a:bodyPr/>
                    <a:lstStyle/>
                    <a:p>
                      <a:pPr>
                        <a:lnSpc>
                          <a:spcPct val="115000"/>
                        </a:lnSpc>
                        <a:spcAft>
                          <a:spcPts val="1000"/>
                        </a:spcAft>
                      </a:pPr>
                      <a:r>
                        <a:rPr lang="es-AR" sz="1100" dirty="0">
                          <a:effectLst/>
                          <a:latin typeface="Calibri"/>
                          <a:ea typeface="Calibri"/>
                          <a:cs typeface="Times New Roman"/>
                        </a:rPr>
                        <a:t> </a:t>
                      </a:r>
                    </a:p>
                  </a:txBody>
                  <a:tcPr marL="0" marR="0" marT="0" marB="0" anchor="ctr">
                    <a:lnL>
                      <a:noFill/>
                    </a:lnL>
                    <a:lnR>
                      <a:noFill/>
                    </a:lnR>
                    <a:lnT>
                      <a:noFill/>
                    </a:lnT>
                    <a:lnB>
                      <a:noFill/>
                    </a:lnB>
                  </a:tcPr>
                </a:tc>
              </a:tr>
            </a:tbl>
          </a:graphicData>
        </a:graphic>
      </p:graphicFrame>
      <p:pic>
        <p:nvPicPr>
          <p:cNvPr id="6" name="5 Imagen" descr="Logo UNER 2.png"/>
          <p:cNvPicPr>
            <a:picLocks noChangeAspect="1"/>
          </p:cNvPicPr>
          <p:nvPr/>
        </p:nvPicPr>
        <p:blipFill>
          <a:blip r:embed="rId2" cstate="print"/>
          <a:stretch>
            <a:fillRect/>
          </a:stretch>
        </p:blipFill>
        <p:spPr>
          <a:xfrm>
            <a:off x="7236296" y="155429"/>
            <a:ext cx="1773434" cy="1008112"/>
          </a:xfrm>
          <a:prstGeom prst="rect">
            <a:avLst/>
          </a:prstGeom>
          <a:solidFill>
            <a:schemeClr val="accent1">
              <a:alpha val="25000"/>
            </a:schemeClr>
          </a:solidFill>
        </p:spPr>
      </p:pic>
    </p:spTree>
    <p:extLst>
      <p:ext uri="{BB962C8B-B14F-4D97-AF65-F5344CB8AC3E}">
        <p14:creationId xmlns:p14="http://schemas.microsoft.com/office/powerpoint/2010/main" val="3149771378"/>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413792"/>
            <a:ext cx="8229600" cy="1143000"/>
          </a:xfrm>
        </p:spPr>
        <p:txBody>
          <a:bodyPr>
            <a:normAutofit/>
          </a:bodyPr>
          <a:lstStyle/>
          <a:p>
            <a:pPr lvl="0"/>
            <a:r>
              <a:rPr lang="es-AR" sz="4000" u="sng" dirty="0" smtClean="0"/>
              <a:t>Controles </a:t>
            </a:r>
            <a:r>
              <a:rPr lang="es-AR" sz="4000" u="sng" dirty="0" smtClean="0"/>
              <a:t>sobre: Generación </a:t>
            </a:r>
            <a:endParaRPr lang="es-AR" dirty="0"/>
          </a:p>
        </p:txBody>
      </p:sp>
      <p:sp>
        <p:nvSpPr>
          <p:cNvPr id="3" name="2 Marcador de contenido"/>
          <p:cNvSpPr>
            <a:spLocks noGrp="1"/>
          </p:cNvSpPr>
          <p:nvPr>
            <p:ph sz="quarter" idx="1"/>
          </p:nvPr>
        </p:nvSpPr>
        <p:spPr>
          <a:xfrm>
            <a:off x="457200" y="1829544"/>
            <a:ext cx="8229600" cy="4767808"/>
          </a:xfrm>
        </p:spPr>
        <p:txBody>
          <a:bodyPr>
            <a:normAutofit/>
          </a:bodyPr>
          <a:lstStyle/>
          <a:p>
            <a:r>
              <a:rPr lang="es-AR" dirty="0" smtClean="0"/>
              <a:t>En </a:t>
            </a:r>
            <a:r>
              <a:rPr lang="es-AR" dirty="0"/>
              <a:t>relación con el logro de </a:t>
            </a:r>
            <a:r>
              <a:rPr lang="es-AR" dirty="0" smtClean="0"/>
              <a:t>estos objetivos, </a:t>
            </a:r>
            <a:r>
              <a:rPr lang="es-AR" dirty="0"/>
              <a:t>solemos definir nuestro Plan de trabajo </a:t>
            </a:r>
            <a:r>
              <a:rPr lang="es-AR" dirty="0" smtClean="0"/>
              <a:t>mencionando </a:t>
            </a:r>
            <a:r>
              <a:rPr lang="es-AR" dirty="0"/>
              <a:t>las siguientes actividades:</a:t>
            </a:r>
          </a:p>
          <a:p>
            <a:pPr lvl="1"/>
            <a:r>
              <a:rPr lang="es-AR" dirty="0"/>
              <a:t>Identificar el universo de actividades generadoras de recursos propios.</a:t>
            </a:r>
          </a:p>
          <a:p>
            <a:pPr lvl="1"/>
            <a:r>
              <a:rPr lang="es-AR" dirty="0"/>
              <a:t>Comprobar la existencia de una planificación de ingresos por estos conceptos y confrontar los mismos con los recursos reales percibidos por las distintas áreas y/o dependencias.</a:t>
            </a:r>
          </a:p>
          <a:p>
            <a:pPr lvl="1"/>
            <a:r>
              <a:rPr lang="es-AR" dirty="0"/>
              <a:t>Constatar que el contrato/convenio de prestación de servicios cumpla con las formalidades exigidas por la normativa </a:t>
            </a:r>
            <a:r>
              <a:rPr lang="es-AR" dirty="0" smtClean="0"/>
              <a:t>vigente. Verificar </a:t>
            </a:r>
            <a:r>
              <a:rPr lang="es-AR" dirty="0"/>
              <a:t>que el contrato sea suscripto por el personal responsable autorizado por la Universidad.  </a:t>
            </a:r>
          </a:p>
        </p:txBody>
      </p:sp>
      <p:pic>
        <p:nvPicPr>
          <p:cNvPr id="5" name="4 Imagen" descr="Logo UNER 2.png"/>
          <p:cNvPicPr>
            <a:picLocks noChangeAspect="1"/>
          </p:cNvPicPr>
          <p:nvPr/>
        </p:nvPicPr>
        <p:blipFill>
          <a:blip r:embed="rId2" cstate="print"/>
          <a:stretch>
            <a:fillRect/>
          </a:stretch>
        </p:blipFill>
        <p:spPr>
          <a:xfrm>
            <a:off x="7297454" y="44624"/>
            <a:ext cx="1773434" cy="1008112"/>
          </a:xfrm>
          <a:prstGeom prst="rect">
            <a:avLst/>
          </a:prstGeom>
          <a:solidFill>
            <a:schemeClr val="accent1">
              <a:alpha val="25000"/>
            </a:schemeClr>
          </a:solidFill>
        </p:spPr>
      </p:pic>
    </p:spTree>
    <p:extLst>
      <p:ext uri="{BB962C8B-B14F-4D97-AF65-F5344CB8AC3E}">
        <p14:creationId xmlns:p14="http://schemas.microsoft.com/office/powerpoint/2010/main" val="3261337625"/>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0648"/>
            <a:ext cx="8229600" cy="1143000"/>
          </a:xfrm>
        </p:spPr>
        <p:txBody>
          <a:bodyPr>
            <a:normAutofit/>
          </a:bodyPr>
          <a:lstStyle/>
          <a:p>
            <a:r>
              <a:rPr lang="es-AR" sz="3600" u="sng" dirty="0" smtClean="0"/>
              <a:t>Controles </a:t>
            </a:r>
            <a:r>
              <a:rPr lang="es-AR" sz="3600" u="sng" dirty="0" smtClean="0"/>
              <a:t>sobre </a:t>
            </a:r>
            <a:r>
              <a:rPr lang="es-AR" sz="3600" u="sng" dirty="0" smtClean="0"/>
              <a:t>Generación.</a:t>
            </a:r>
            <a:endParaRPr lang="es-AR" sz="3600" dirty="0"/>
          </a:p>
        </p:txBody>
      </p:sp>
      <p:sp>
        <p:nvSpPr>
          <p:cNvPr id="3" name="2 Marcador de contenido"/>
          <p:cNvSpPr>
            <a:spLocks noGrp="1"/>
          </p:cNvSpPr>
          <p:nvPr>
            <p:ph sz="quarter" idx="1"/>
          </p:nvPr>
        </p:nvSpPr>
        <p:spPr/>
        <p:txBody>
          <a:bodyPr>
            <a:normAutofit fontScale="92500"/>
          </a:bodyPr>
          <a:lstStyle/>
          <a:p>
            <a:pPr marL="0" indent="0">
              <a:buNone/>
            </a:pPr>
            <a:r>
              <a:rPr lang="es-AR" dirty="0" smtClean="0"/>
              <a:t>En el Universo </a:t>
            </a:r>
            <a:r>
              <a:rPr lang="es-AR" dirty="0"/>
              <a:t>de las actividades generadoras, </a:t>
            </a:r>
            <a:r>
              <a:rPr lang="es-AR" dirty="0" smtClean="0"/>
              <a:t>en </a:t>
            </a:r>
            <a:r>
              <a:rPr lang="es-AR" dirty="0" smtClean="0"/>
              <a:t>nuestras </a:t>
            </a:r>
            <a:r>
              <a:rPr lang="es-AR" dirty="0" smtClean="0"/>
              <a:t>UUNN podemos </a:t>
            </a:r>
            <a:r>
              <a:rPr lang="es-AR" dirty="0"/>
              <a:t>identificar por ejemplo: </a:t>
            </a:r>
          </a:p>
          <a:p>
            <a:pPr lvl="0"/>
            <a:r>
              <a:rPr lang="es-AR" dirty="0"/>
              <a:t>Cursos Académicos específicos – Cursos de Idiomas – Actividades de formación técnica – </a:t>
            </a:r>
            <a:r>
              <a:rPr lang="es-AR" dirty="0" smtClean="0"/>
              <a:t>Otros Cursos </a:t>
            </a:r>
            <a:r>
              <a:rPr lang="es-AR" dirty="0"/>
              <a:t>varios </a:t>
            </a:r>
            <a:r>
              <a:rPr lang="es-AR" dirty="0" smtClean="0"/>
              <a:t>(Costura, baile, etc.) </a:t>
            </a:r>
            <a:r>
              <a:rPr lang="es-AR" dirty="0"/>
              <a:t>– Cursos Posgrados – Posgrados (especializaciones, maestrías y doctorados) </a:t>
            </a:r>
          </a:p>
          <a:p>
            <a:pPr lvl="0"/>
            <a:r>
              <a:rPr lang="es-AR" dirty="0" smtClean="0"/>
              <a:t>Servicios </a:t>
            </a:r>
            <a:r>
              <a:rPr lang="es-AR" dirty="0"/>
              <a:t>en </a:t>
            </a:r>
            <a:r>
              <a:rPr lang="es-AR" dirty="0" smtClean="0"/>
              <a:t>laboratorio: </a:t>
            </a:r>
            <a:r>
              <a:rPr lang="es-AR" dirty="0"/>
              <a:t>ensayos, análisis químicos, aplicaciones de fármacos, medicamentos, complementos alimentarios, agroquímicos, etc. </a:t>
            </a:r>
          </a:p>
          <a:p>
            <a:pPr lvl="0"/>
            <a:r>
              <a:rPr lang="es-AR" dirty="0" smtClean="0"/>
              <a:t>Producción o elaboración </a:t>
            </a:r>
            <a:r>
              <a:rPr lang="es-AR" dirty="0"/>
              <a:t>de productos primarios, alimentos, bebidas y otros.</a:t>
            </a:r>
          </a:p>
          <a:p>
            <a:pPr lvl="0"/>
            <a:r>
              <a:rPr lang="es-AR" dirty="0"/>
              <a:t>Imprentas </a:t>
            </a:r>
          </a:p>
          <a:p>
            <a:pPr lvl="0"/>
            <a:r>
              <a:rPr lang="es-AR" dirty="0"/>
              <a:t>Otros </a:t>
            </a:r>
            <a:r>
              <a:rPr lang="es-AR" dirty="0" smtClean="0"/>
              <a:t>¿?.... Multimedios (TV, Radio, Etc.).</a:t>
            </a:r>
            <a:endParaRPr lang="es-AR" dirty="0"/>
          </a:p>
          <a:p>
            <a:endParaRPr lang="es-AR" dirty="0"/>
          </a:p>
        </p:txBody>
      </p:sp>
      <p:pic>
        <p:nvPicPr>
          <p:cNvPr id="5" name="4 Imagen" descr="Logo UNER 2.png"/>
          <p:cNvPicPr>
            <a:picLocks noChangeAspect="1"/>
          </p:cNvPicPr>
          <p:nvPr/>
        </p:nvPicPr>
        <p:blipFill>
          <a:blip r:embed="rId2" cstate="print"/>
          <a:stretch>
            <a:fillRect/>
          </a:stretch>
        </p:blipFill>
        <p:spPr>
          <a:xfrm>
            <a:off x="7297454" y="44624"/>
            <a:ext cx="1773434" cy="1008112"/>
          </a:xfrm>
          <a:prstGeom prst="rect">
            <a:avLst/>
          </a:prstGeom>
          <a:solidFill>
            <a:schemeClr val="accent1">
              <a:alpha val="25000"/>
            </a:schemeClr>
          </a:solidFill>
        </p:spPr>
      </p:pic>
    </p:spTree>
    <p:extLst>
      <p:ext uri="{BB962C8B-B14F-4D97-AF65-F5344CB8AC3E}">
        <p14:creationId xmlns:p14="http://schemas.microsoft.com/office/powerpoint/2010/main" val="93877968"/>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764704"/>
            <a:ext cx="8183880" cy="864096"/>
          </a:xfrm>
        </p:spPr>
        <p:txBody>
          <a:bodyPr>
            <a:normAutofit/>
          </a:bodyPr>
          <a:lstStyle/>
          <a:p>
            <a:pPr algn="r"/>
            <a:r>
              <a:rPr lang="es-AR" sz="2800" u="sng" dirty="0" smtClean="0"/>
              <a:t>Generación. Experiencias.</a:t>
            </a:r>
            <a:endParaRPr lang="es-AR" sz="2800" dirty="0"/>
          </a:p>
        </p:txBody>
      </p:sp>
      <p:sp>
        <p:nvSpPr>
          <p:cNvPr id="3" name="2 Marcador de contenido"/>
          <p:cNvSpPr>
            <a:spLocks noGrp="1"/>
          </p:cNvSpPr>
          <p:nvPr>
            <p:ph sz="quarter" idx="1"/>
          </p:nvPr>
        </p:nvSpPr>
        <p:spPr>
          <a:xfrm>
            <a:off x="457200" y="1901552"/>
            <a:ext cx="8229600" cy="4191744"/>
          </a:xfrm>
        </p:spPr>
        <p:txBody>
          <a:bodyPr>
            <a:normAutofit lnSpcReduction="10000"/>
          </a:bodyPr>
          <a:lstStyle/>
          <a:p>
            <a:r>
              <a:rPr lang="es-AR" sz="2000" u="sng" dirty="0"/>
              <a:t>Congresos, Cursos, Posgrados; etc</a:t>
            </a:r>
            <a:r>
              <a:rPr lang="es-AR" u="sng" dirty="0"/>
              <a:t>.</a:t>
            </a:r>
            <a:r>
              <a:rPr lang="es-AR" dirty="0"/>
              <a:t>: </a:t>
            </a:r>
            <a:r>
              <a:rPr lang="es-AR" sz="1600" dirty="0"/>
              <a:t>nos encontramos con la ausencia de un sistema de control interno que permita el seguimiento de cobros, por lo tanto tampoco habrá gestiones de cobros por pagos atrasados o para quienes abandonan estas </a:t>
            </a:r>
            <a:r>
              <a:rPr lang="es-AR" sz="1600" dirty="0" smtClean="0"/>
              <a:t>actividades académicas.</a:t>
            </a:r>
          </a:p>
          <a:p>
            <a:r>
              <a:rPr lang="es-AR" sz="2000" u="sng" dirty="0"/>
              <a:t>Aplicaciones de Laboratorio</a:t>
            </a:r>
            <a:r>
              <a:rPr lang="es-AR" sz="2000" dirty="0"/>
              <a:t>: </a:t>
            </a:r>
            <a:r>
              <a:rPr lang="es-AR" sz="1600" dirty="0"/>
              <a:t>casos donde no hay convenio, ni pedido por escrito de los procedimientos solicitados para la prestación de servicios (caso un análisis de agua, de suelo, resistencia de un material, etc.) en la medida en que las mismas no requieren certificación oficial, la labor encomendada se realiza por parte de la Universidad, se cobra, pero ¿se registra</a:t>
            </a:r>
            <a:r>
              <a:rPr lang="es-AR" sz="1600" dirty="0" smtClean="0"/>
              <a:t>?. Habiendo convenio no hay seguimiento.</a:t>
            </a:r>
          </a:p>
          <a:p>
            <a:r>
              <a:rPr lang="es-AR" sz="2000" u="sng" dirty="0"/>
              <a:t>Producción de Bienes o </a:t>
            </a:r>
            <a:r>
              <a:rPr lang="es-AR" sz="2000" u="sng" dirty="0" smtClean="0"/>
              <a:t>Servicios:</a:t>
            </a:r>
            <a:r>
              <a:rPr lang="es-AR" sz="2000" dirty="0" smtClean="0"/>
              <a:t> </a:t>
            </a:r>
            <a:r>
              <a:rPr lang="es-AR" sz="1600" dirty="0"/>
              <a:t>es lo mas </a:t>
            </a:r>
            <a:r>
              <a:rPr lang="es-AR" sz="1600" dirty="0" smtClean="0"/>
              <a:t>complejo </a:t>
            </a:r>
            <a:r>
              <a:rPr lang="es-AR" sz="1600" dirty="0"/>
              <a:t>y por ende puede ser la mas difícil de auditar. </a:t>
            </a:r>
            <a:r>
              <a:rPr lang="es-AR" sz="1600" dirty="0" smtClean="0"/>
              <a:t>Debería contener una forma muy </a:t>
            </a:r>
            <a:r>
              <a:rPr lang="es-AR" sz="1600" dirty="0"/>
              <a:t>parecida a una empresa privada por la índole de la actividad y </a:t>
            </a:r>
            <a:r>
              <a:rPr lang="es-AR" sz="1600" dirty="0" smtClean="0"/>
              <a:t>donde la </a:t>
            </a:r>
            <a:r>
              <a:rPr lang="es-AR" sz="1600" dirty="0"/>
              <a:t>generación de Ingresos asociada que </a:t>
            </a:r>
            <a:r>
              <a:rPr lang="es-AR" sz="1600" dirty="0" smtClean="0"/>
              <a:t>es compleja</a:t>
            </a:r>
            <a:r>
              <a:rPr lang="es-AR" sz="1600" dirty="0"/>
              <a:t>. Debemos </a:t>
            </a:r>
            <a:r>
              <a:rPr lang="es-AR" sz="1600" dirty="0" smtClean="0"/>
              <a:t>controlar </a:t>
            </a:r>
            <a:r>
              <a:rPr lang="es-AR" sz="1600" dirty="0"/>
              <a:t>costos, facturación, regímenes fiscales, </a:t>
            </a:r>
            <a:r>
              <a:rPr lang="es-AR" sz="1600" dirty="0" smtClean="0"/>
              <a:t>regímenes Previsionales, regímenes informativos. Resultados y responsabilidades.</a:t>
            </a:r>
            <a:endParaRPr lang="es-AR" sz="1600" dirty="0"/>
          </a:p>
        </p:txBody>
      </p:sp>
      <p:pic>
        <p:nvPicPr>
          <p:cNvPr id="5" name="4 Imagen" descr="Logo UNER 2.png"/>
          <p:cNvPicPr>
            <a:picLocks noChangeAspect="1"/>
          </p:cNvPicPr>
          <p:nvPr/>
        </p:nvPicPr>
        <p:blipFill>
          <a:blip r:embed="rId2" cstate="print"/>
          <a:stretch>
            <a:fillRect/>
          </a:stretch>
        </p:blipFill>
        <p:spPr>
          <a:xfrm>
            <a:off x="7092280" y="44624"/>
            <a:ext cx="1978608" cy="1124744"/>
          </a:xfrm>
          <a:prstGeom prst="rect">
            <a:avLst/>
          </a:prstGeom>
          <a:solidFill>
            <a:schemeClr val="accent1">
              <a:alpha val="25000"/>
            </a:schemeClr>
          </a:solidFill>
        </p:spPr>
      </p:pic>
    </p:spTree>
    <p:extLst>
      <p:ext uri="{BB962C8B-B14F-4D97-AF65-F5344CB8AC3E}">
        <p14:creationId xmlns:p14="http://schemas.microsoft.com/office/powerpoint/2010/main" val="2718393801"/>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AR" sz="2400" u="sng" dirty="0" smtClean="0">
                <a:effectLst/>
              </a:rPr>
              <a:t>Control sobre </a:t>
            </a:r>
            <a:r>
              <a:rPr lang="es-AR" sz="2400" u="sng" dirty="0" smtClean="0">
                <a:effectLst/>
              </a:rPr>
              <a:t>Generación. Cuando hay Producción </a:t>
            </a:r>
            <a:r>
              <a:rPr lang="es-AR" sz="2400" u="sng" dirty="0" smtClean="0">
                <a:effectLst/>
              </a:rPr>
              <a:t>de </a:t>
            </a:r>
            <a:r>
              <a:rPr lang="es-AR" sz="2400" u="sng" dirty="0" smtClean="0">
                <a:effectLst/>
              </a:rPr>
              <a:t>bienes,</a:t>
            </a:r>
            <a:endParaRPr lang="es-AR" sz="2400" dirty="0">
              <a:effectLst/>
            </a:endParaRPr>
          </a:p>
        </p:txBody>
      </p:sp>
      <p:sp>
        <p:nvSpPr>
          <p:cNvPr id="3" name="2 Marcador de contenido"/>
          <p:cNvSpPr>
            <a:spLocks noGrp="1"/>
          </p:cNvSpPr>
          <p:nvPr>
            <p:ph sz="quarter" idx="1"/>
          </p:nvPr>
        </p:nvSpPr>
        <p:spPr/>
        <p:txBody>
          <a:bodyPr>
            <a:normAutofit fontScale="92500"/>
          </a:bodyPr>
          <a:lstStyle/>
          <a:p>
            <a:r>
              <a:rPr lang="es-AR" dirty="0"/>
              <a:t>Como </a:t>
            </a:r>
            <a:r>
              <a:rPr lang="es-AR" dirty="0" smtClean="0"/>
              <a:t>resolver la gestión y control de estos emprendimientos:  </a:t>
            </a:r>
          </a:p>
          <a:p>
            <a:pPr lvl="1"/>
            <a:r>
              <a:rPr lang="es-AR" dirty="0" smtClean="0"/>
              <a:t>sea con </a:t>
            </a:r>
            <a:r>
              <a:rPr lang="es-AR" dirty="0"/>
              <a:t>la estructura de </a:t>
            </a:r>
            <a:r>
              <a:rPr lang="es-AR" dirty="0" smtClean="0"/>
              <a:t>la propia Universidad pero especializada y dedicada en </a:t>
            </a:r>
            <a:r>
              <a:rPr lang="es-AR" dirty="0"/>
              <a:t>forma de </a:t>
            </a:r>
            <a:r>
              <a:rPr lang="es-AR" dirty="0" smtClean="0"/>
              <a:t>única responsable; </a:t>
            </a:r>
          </a:p>
          <a:p>
            <a:pPr lvl="1"/>
            <a:r>
              <a:rPr lang="es-AR" dirty="0" smtClean="0"/>
              <a:t>o </a:t>
            </a:r>
            <a:r>
              <a:rPr lang="es-AR" dirty="0"/>
              <a:t>asociada o en </a:t>
            </a:r>
            <a:r>
              <a:rPr lang="es-AR" dirty="0" smtClean="0"/>
              <a:t>convenio </a:t>
            </a:r>
            <a:r>
              <a:rPr lang="es-AR" dirty="0"/>
              <a:t>con otras entidades </a:t>
            </a:r>
            <a:r>
              <a:rPr lang="es-AR" dirty="0" smtClean="0"/>
              <a:t>relacionadas.</a:t>
            </a:r>
          </a:p>
          <a:p>
            <a:pPr algn="just">
              <a:buNone/>
            </a:pPr>
            <a:r>
              <a:rPr lang="es-AR" dirty="0" smtClean="0"/>
              <a:t> </a:t>
            </a:r>
            <a:r>
              <a:rPr lang="es-AR" sz="2200" dirty="0" smtClean="0"/>
              <a:t>Buscamos </a:t>
            </a:r>
            <a:r>
              <a:rPr lang="es-AR" sz="2200" dirty="0"/>
              <a:t>una forma legal (Fundaciones, cooperativas, cooperadoras) que llevaran adelante las actividades de producción, </a:t>
            </a:r>
            <a:r>
              <a:rPr lang="es-AR" sz="2200" dirty="0" smtClean="0"/>
              <a:t> pero el Control Interno, como lo planteamos</a:t>
            </a:r>
            <a:r>
              <a:rPr lang="es-AR" dirty="0" smtClean="0"/>
              <a:t>. </a:t>
            </a:r>
          </a:p>
          <a:p>
            <a:pPr algn="just">
              <a:buNone/>
            </a:pPr>
            <a:endParaRPr lang="es-AR" sz="2800" dirty="0"/>
          </a:p>
          <a:p>
            <a:r>
              <a:rPr lang="es-AR" dirty="0" smtClean="0"/>
              <a:t>La Otra solución ?.... las </a:t>
            </a:r>
            <a:r>
              <a:rPr lang="es-AR" b="1" i="1" u="sng" dirty="0"/>
              <a:t>Facultades</a:t>
            </a:r>
            <a:r>
              <a:rPr lang="es-AR" dirty="0"/>
              <a:t> han generado sus propias unidades de </a:t>
            </a:r>
            <a:r>
              <a:rPr lang="es-AR" dirty="0" smtClean="0"/>
              <a:t>negocio, </a:t>
            </a:r>
            <a:r>
              <a:rPr lang="es-AR" dirty="0"/>
              <a:t>y </a:t>
            </a:r>
            <a:r>
              <a:rPr lang="es-AR" dirty="0" smtClean="0"/>
              <a:t>en </a:t>
            </a:r>
            <a:r>
              <a:rPr lang="es-AR" dirty="0"/>
              <a:t>muchos casos hasta han generado  CUIT propias </a:t>
            </a:r>
            <a:r>
              <a:rPr lang="es-AR" dirty="0" smtClean="0"/>
              <a:t>…. </a:t>
            </a:r>
          </a:p>
          <a:p>
            <a:pPr lvl="1"/>
            <a:r>
              <a:rPr lang="es-AR" dirty="0" smtClean="0"/>
              <a:t>Como pudo ser posible?</a:t>
            </a:r>
            <a:endParaRPr lang="es-AR" dirty="0"/>
          </a:p>
        </p:txBody>
      </p:sp>
      <p:pic>
        <p:nvPicPr>
          <p:cNvPr id="5" name="4 Imagen" descr="Logo UNER 2.png"/>
          <p:cNvPicPr>
            <a:picLocks noChangeAspect="1"/>
          </p:cNvPicPr>
          <p:nvPr/>
        </p:nvPicPr>
        <p:blipFill>
          <a:blip r:embed="rId2" cstate="print"/>
          <a:stretch>
            <a:fillRect/>
          </a:stretch>
        </p:blipFill>
        <p:spPr>
          <a:xfrm>
            <a:off x="7297454" y="44624"/>
            <a:ext cx="1773434" cy="1008112"/>
          </a:xfrm>
          <a:prstGeom prst="rect">
            <a:avLst/>
          </a:prstGeom>
          <a:solidFill>
            <a:schemeClr val="accent1">
              <a:alpha val="25000"/>
            </a:schemeClr>
          </a:solidFill>
        </p:spPr>
      </p:pic>
    </p:spTree>
    <p:extLst>
      <p:ext uri="{BB962C8B-B14F-4D97-AF65-F5344CB8AC3E}">
        <p14:creationId xmlns:p14="http://schemas.microsoft.com/office/powerpoint/2010/main" val="3753287898"/>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Logo UNER 2.png"/>
          <p:cNvPicPr>
            <a:picLocks noChangeAspect="1"/>
          </p:cNvPicPr>
          <p:nvPr/>
        </p:nvPicPr>
        <p:blipFill>
          <a:blip r:embed="rId2" cstate="print"/>
          <a:stretch>
            <a:fillRect/>
          </a:stretch>
        </p:blipFill>
        <p:spPr>
          <a:xfrm>
            <a:off x="7424128" y="44624"/>
            <a:ext cx="1646759" cy="936104"/>
          </a:xfrm>
          <a:prstGeom prst="rect">
            <a:avLst/>
          </a:prstGeom>
          <a:solidFill>
            <a:schemeClr val="accent1">
              <a:alpha val="25000"/>
            </a:schemeClr>
          </a:solidFill>
        </p:spPr>
      </p:pic>
      <p:pic>
        <p:nvPicPr>
          <p:cNvPr id="8194" name="Picture 2" descr="CONTROL INTERNO"/>
          <p:cNvPicPr>
            <a:picLocks noChangeAspect="1" noChangeArrowheads="1"/>
          </p:cNvPicPr>
          <p:nvPr/>
        </p:nvPicPr>
        <p:blipFill>
          <a:blip r:embed="rId3" cstate="print"/>
          <a:srcRect/>
          <a:stretch>
            <a:fillRect/>
          </a:stretch>
        </p:blipFill>
        <p:spPr bwMode="auto">
          <a:xfrm>
            <a:off x="611560" y="4365104"/>
            <a:ext cx="2143125" cy="2143125"/>
          </a:xfrm>
          <a:prstGeom prst="rect">
            <a:avLst/>
          </a:prstGeom>
          <a:noFill/>
        </p:spPr>
      </p:pic>
      <p:pic>
        <p:nvPicPr>
          <p:cNvPr id="5" name="4 Marcador de contenido"/>
          <p:cNvPicPr>
            <a:picLocks noGrp="1"/>
          </p:cNvPicPr>
          <p:nvPr>
            <p:ph sz="quarter" idx="1"/>
          </p:nvPr>
        </p:nvPicPr>
        <p:blipFill>
          <a:blip r:embed="rId4" cstate="print">
            <a:extLst>
              <a:ext uri="{28A0092B-C50C-407E-A947-70E740481C1C}">
                <a14:useLocalDpi xmlns:a14="http://schemas.microsoft.com/office/drawing/2010/main" val="0"/>
              </a:ext>
            </a:extLst>
          </a:blip>
          <a:stretch>
            <a:fillRect/>
          </a:stretch>
        </p:blipFill>
        <p:spPr bwMode="auto">
          <a:xfrm>
            <a:off x="2307594" y="476672"/>
            <a:ext cx="4640670" cy="5997153"/>
          </a:xfrm>
          <a:prstGeom prst="rect">
            <a:avLst/>
          </a:prstGeom>
          <a:noFill/>
          <a:ln>
            <a:noFill/>
          </a:ln>
        </p:spPr>
      </p:pic>
    </p:spTree>
    <p:extLst>
      <p:ext uri="{BB962C8B-B14F-4D97-AF65-F5344CB8AC3E}">
        <p14:creationId xmlns:p14="http://schemas.microsoft.com/office/powerpoint/2010/main" val="3404711589"/>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20688"/>
            <a:ext cx="8229600" cy="792088"/>
          </a:xfrm>
        </p:spPr>
        <p:txBody>
          <a:bodyPr>
            <a:normAutofit/>
          </a:bodyPr>
          <a:lstStyle/>
          <a:p>
            <a:r>
              <a:rPr lang="es-AR" sz="3200" u="sng" dirty="0" smtClean="0">
                <a:effectLst/>
              </a:rPr>
              <a:t>Control sobre Percepción</a:t>
            </a:r>
            <a:r>
              <a:rPr lang="es-AR" sz="3200" u="sng" dirty="0" smtClean="0"/>
              <a:t> y</a:t>
            </a:r>
            <a:r>
              <a:rPr lang="es-AR" sz="3200" u="sng" dirty="0" smtClean="0">
                <a:effectLst/>
              </a:rPr>
              <a:t> </a:t>
            </a:r>
            <a:r>
              <a:rPr lang="es-AR" sz="3200" u="sng" dirty="0">
                <a:effectLst/>
              </a:rPr>
              <a:t>Registro</a:t>
            </a:r>
            <a:endParaRPr lang="es-AR" sz="3200" dirty="0"/>
          </a:p>
        </p:txBody>
      </p:sp>
      <p:sp>
        <p:nvSpPr>
          <p:cNvPr id="3" name="2 Marcador de contenido"/>
          <p:cNvSpPr>
            <a:spLocks noGrp="1"/>
          </p:cNvSpPr>
          <p:nvPr>
            <p:ph sz="quarter" idx="1"/>
          </p:nvPr>
        </p:nvSpPr>
        <p:spPr>
          <a:xfrm>
            <a:off x="502920" y="1700808"/>
            <a:ext cx="8183880" cy="4536504"/>
          </a:xfrm>
        </p:spPr>
        <p:txBody>
          <a:bodyPr>
            <a:normAutofit fontScale="85000" lnSpcReduction="20000"/>
          </a:bodyPr>
          <a:lstStyle/>
          <a:p>
            <a:pPr marL="0" indent="0">
              <a:buNone/>
            </a:pPr>
            <a:r>
              <a:rPr lang="es-AR" dirty="0"/>
              <a:t>Aquí las actividades de nuestro Plan de Auditoria, incluirán mínimamente </a:t>
            </a:r>
            <a:r>
              <a:rPr lang="es-AR" dirty="0" smtClean="0"/>
              <a:t>desde </a:t>
            </a:r>
            <a:r>
              <a:rPr lang="es-AR" dirty="0"/>
              <a:t>la lógica de la Percepción y Registración. </a:t>
            </a:r>
            <a:endParaRPr lang="es-AR" dirty="0" smtClean="0"/>
          </a:p>
          <a:p>
            <a:pPr marL="0" indent="0">
              <a:buNone/>
            </a:pPr>
            <a:endParaRPr lang="es-AR" dirty="0"/>
          </a:p>
          <a:p>
            <a:pPr lvl="1"/>
            <a:r>
              <a:rPr lang="es-AR" dirty="0"/>
              <a:t>Controlar la adecuada percepción de los Recursos propios generados. </a:t>
            </a:r>
          </a:p>
          <a:p>
            <a:pPr lvl="1"/>
            <a:r>
              <a:rPr lang="es-AR" dirty="0"/>
              <a:t>Controlas la adecuada registración de los Recursos propios </a:t>
            </a:r>
            <a:r>
              <a:rPr lang="es-AR" dirty="0" smtClean="0"/>
              <a:t>generados</a:t>
            </a:r>
          </a:p>
          <a:p>
            <a:pPr marL="0" indent="0">
              <a:buNone/>
            </a:pPr>
            <a:endParaRPr lang="es-AR" dirty="0" smtClean="0"/>
          </a:p>
          <a:p>
            <a:pPr marL="0" indent="0">
              <a:buNone/>
            </a:pPr>
            <a:r>
              <a:rPr lang="es-AR" dirty="0" smtClean="0"/>
              <a:t>Debemos tener en cuenta los siguientes aspectos: </a:t>
            </a:r>
            <a:endParaRPr lang="es-AR" dirty="0"/>
          </a:p>
          <a:p>
            <a:pPr lvl="1"/>
            <a:r>
              <a:rPr lang="es-AR" dirty="0" smtClean="0"/>
              <a:t>Comprobantes </a:t>
            </a:r>
            <a:r>
              <a:rPr lang="es-AR" dirty="0"/>
              <a:t>Impresos Manuales Art 5 RG 1415</a:t>
            </a:r>
          </a:p>
          <a:p>
            <a:pPr lvl="1"/>
            <a:r>
              <a:rPr lang="es-AR" dirty="0"/>
              <a:t>Comprobantes Electrónicos. RG AFIP </a:t>
            </a:r>
            <a:r>
              <a:rPr lang="es-AR" dirty="0" smtClean="0"/>
              <a:t>4290. Esta vigente RG 1415?</a:t>
            </a:r>
          </a:p>
          <a:p>
            <a:pPr lvl="2"/>
            <a:r>
              <a:rPr lang="es-AR" dirty="0" smtClean="0"/>
              <a:t>Con </a:t>
            </a:r>
            <a:r>
              <a:rPr lang="es-AR" dirty="0"/>
              <a:t>clave fiscal, quien las administra a las Claves, quien autoriza a quien</a:t>
            </a:r>
            <a:r>
              <a:rPr lang="es-AR" dirty="0" smtClean="0"/>
              <a:t>.</a:t>
            </a:r>
            <a:endParaRPr lang="es-AR" dirty="0"/>
          </a:p>
          <a:p>
            <a:pPr lvl="1"/>
            <a:r>
              <a:rPr lang="es-AR" dirty="0"/>
              <a:t>Sistema SIU </a:t>
            </a:r>
            <a:r>
              <a:rPr lang="es-AR" dirty="0"/>
              <a:t>Sanaviron</a:t>
            </a:r>
            <a:r>
              <a:rPr lang="es-AR" dirty="0"/>
              <a:t> Quilmes.</a:t>
            </a:r>
          </a:p>
          <a:p>
            <a:pPr lvl="1"/>
            <a:r>
              <a:rPr lang="es-AR" dirty="0"/>
              <a:t>Registros Contables: </a:t>
            </a:r>
            <a:r>
              <a:rPr lang="es-AR" dirty="0"/>
              <a:t>Subdiarios</a:t>
            </a:r>
            <a:r>
              <a:rPr lang="es-AR" dirty="0"/>
              <a:t> de IVA Ventas ¿? Libro Diario¿? Sistemas de Información AFIP compras y ventas. </a:t>
            </a:r>
          </a:p>
          <a:p>
            <a:pPr lvl="1"/>
            <a:r>
              <a:rPr lang="es-AR" dirty="0"/>
              <a:t>Cobros: Sistema bancario, bancarizamos todo el ingreso, los trabajos de bajo monto. </a:t>
            </a:r>
            <a:r>
              <a:rPr lang="es-AR" dirty="0" smtClean="0"/>
              <a:t> Cheques ?</a:t>
            </a:r>
            <a:endParaRPr lang="es-AR" dirty="0"/>
          </a:p>
          <a:p>
            <a:pPr lvl="1"/>
            <a:endParaRPr lang="es-AR" dirty="0"/>
          </a:p>
        </p:txBody>
      </p:sp>
      <p:pic>
        <p:nvPicPr>
          <p:cNvPr id="5" name="4 Imagen" descr="Logo UNER 2.png"/>
          <p:cNvPicPr>
            <a:picLocks noChangeAspect="1"/>
          </p:cNvPicPr>
          <p:nvPr/>
        </p:nvPicPr>
        <p:blipFill>
          <a:blip r:embed="rId2" cstate="print"/>
          <a:stretch>
            <a:fillRect/>
          </a:stretch>
        </p:blipFill>
        <p:spPr>
          <a:xfrm>
            <a:off x="7424128" y="44624"/>
            <a:ext cx="1646759" cy="936104"/>
          </a:xfrm>
          <a:prstGeom prst="rect">
            <a:avLst/>
          </a:prstGeom>
          <a:solidFill>
            <a:schemeClr val="accent1">
              <a:alpha val="25000"/>
            </a:schemeClr>
          </a:solidFill>
        </p:spPr>
      </p:pic>
    </p:spTree>
    <p:extLst>
      <p:ext uri="{BB962C8B-B14F-4D97-AF65-F5344CB8AC3E}">
        <p14:creationId xmlns:p14="http://schemas.microsoft.com/office/powerpoint/2010/main" val="606704834"/>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48680"/>
            <a:ext cx="8229600" cy="864096"/>
          </a:xfrm>
        </p:spPr>
        <p:txBody>
          <a:bodyPr>
            <a:normAutofit/>
          </a:bodyPr>
          <a:lstStyle/>
          <a:p>
            <a:r>
              <a:rPr lang="es-AR" sz="3200" dirty="0" smtClean="0"/>
              <a:t>Conceptos introductorios</a:t>
            </a:r>
            <a:endParaRPr lang="es-AR" sz="3200" dirty="0"/>
          </a:p>
        </p:txBody>
      </p:sp>
      <p:sp>
        <p:nvSpPr>
          <p:cNvPr id="3" name="2 Marcador de contenido"/>
          <p:cNvSpPr>
            <a:spLocks noGrp="1"/>
          </p:cNvSpPr>
          <p:nvPr>
            <p:ph sz="quarter" idx="1"/>
          </p:nvPr>
        </p:nvSpPr>
        <p:spPr>
          <a:xfrm>
            <a:off x="251520" y="1772816"/>
            <a:ext cx="8183880" cy="4968552"/>
          </a:xfrm>
        </p:spPr>
        <p:txBody>
          <a:bodyPr>
            <a:normAutofit lnSpcReduction="10000"/>
          </a:bodyPr>
          <a:lstStyle/>
          <a:p>
            <a:r>
              <a:rPr lang="es-AR" dirty="0" smtClean="0"/>
              <a:t>RECURSOS PROPIOS</a:t>
            </a:r>
          </a:p>
          <a:p>
            <a:pPr algn="just"/>
            <a:r>
              <a:rPr lang="es-AR" sz="2000" dirty="0" smtClean="0"/>
              <a:t>Las escasas publicaciones sobre la temática suelen destacar que la evolución ni el nivel </a:t>
            </a:r>
            <a:r>
              <a:rPr lang="es-AR" sz="2000" dirty="0"/>
              <a:t>de gasto </a:t>
            </a:r>
            <a:r>
              <a:rPr lang="es-AR" sz="2000" dirty="0" smtClean="0"/>
              <a:t>público, </a:t>
            </a:r>
            <a:r>
              <a:rPr lang="es-AR" sz="2000" dirty="0" smtClean="0"/>
              <a:t>acompañó </a:t>
            </a:r>
            <a:r>
              <a:rPr lang="es-AR" sz="2000" dirty="0" smtClean="0"/>
              <a:t>ni acompaña </a:t>
            </a:r>
            <a:r>
              <a:rPr lang="es-AR" sz="2000" dirty="0"/>
              <a:t>el crecimiento de las necesidades del sistema de educación superior, </a:t>
            </a:r>
            <a:r>
              <a:rPr lang="es-AR" sz="2000" dirty="0" smtClean="0"/>
              <a:t>ello ha provocado que se haya </a:t>
            </a:r>
            <a:r>
              <a:rPr lang="es-AR" sz="2000" dirty="0"/>
              <a:t>girado alrededor de la búsqueda de fuentes alternativas de </a:t>
            </a:r>
            <a:r>
              <a:rPr lang="es-AR" sz="2000" dirty="0" smtClean="0"/>
              <a:t>financiamiento, orientándolo </a:t>
            </a:r>
            <a:r>
              <a:rPr lang="es-AR" sz="2000" dirty="0"/>
              <a:t>en el sector privado no educativo. </a:t>
            </a:r>
            <a:endParaRPr lang="es-AR" sz="2000" dirty="0" smtClean="0"/>
          </a:p>
          <a:p>
            <a:r>
              <a:rPr lang="es-AR" sz="2000" dirty="0" smtClean="0"/>
              <a:t>Los instrumentos </a:t>
            </a:r>
            <a:r>
              <a:rPr lang="es-AR" sz="2000" dirty="0"/>
              <a:t>más utilizados para aumentar en el corto plazo los fondos educativos son las </a:t>
            </a:r>
            <a:r>
              <a:rPr lang="es-AR" sz="2000" dirty="0" smtClean="0"/>
              <a:t>actividades académicas, </a:t>
            </a:r>
            <a:r>
              <a:rPr lang="es-AR" sz="2000" dirty="0"/>
              <a:t>de asistencia técnica, consultoría y otro tipo de actividad </a:t>
            </a:r>
            <a:r>
              <a:rPr lang="es-AR" sz="2000" dirty="0" smtClean="0"/>
              <a:t>de </a:t>
            </a:r>
            <a:r>
              <a:rPr lang="es-AR" sz="2000" dirty="0"/>
              <a:t>vinculación con el sector </a:t>
            </a:r>
            <a:r>
              <a:rPr lang="es-AR" sz="2000" dirty="0" smtClean="0"/>
              <a:t>privado tanto en lo social, como en lo productivo, sea de bienes o servicios. </a:t>
            </a:r>
            <a:endParaRPr lang="es-AR" sz="2000" dirty="0"/>
          </a:p>
          <a:p>
            <a:r>
              <a:rPr lang="es-AR" sz="1800" dirty="0"/>
              <a:t>En la Argentina, </a:t>
            </a:r>
            <a:r>
              <a:rPr lang="es-AR" sz="1800" dirty="0" smtClean="0"/>
              <a:t>el </a:t>
            </a:r>
            <a:r>
              <a:rPr lang="es-AR" sz="1800" dirty="0" smtClean="0"/>
              <a:t>discurso </a:t>
            </a:r>
            <a:r>
              <a:rPr lang="es-AR" sz="1800" dirty="0"/>
              <a:t>político respecto a la necesidad de un mayor </a:t>
            </a:r>
            <a:r>
              <a:rPr lang="es-AR" sz="1800" dirty="0" smtClean="0"/>
              <a:t>financiamiento</a:t>
            </a:r>
            <a:r>
              <a:rPr lang="es-AR" sz="1800" dirty="0"/>
              <a:t>, </a:t>
            </a:r>
            <a:r>
              <a:rPr lang="es-AR" sz="1800" dirty="0" smtClean="0"/>
              <a:t>va de la mano con </a:t>
            </a:r>
            <a:r>
              <a:rPr lang="es-AR" sz="1800" dirty="0"/>
              <a:t>el requerimiento que el mismo sea distribuido con equidad. </a:t>
            </a:r>
            <a:r>
              <a:rPr lang="es-AR" sz="1800" dirty="0" smtClean="0"/>
              <a:t>Existen </a:t>
            </a:r>
            <a:r>
              <a:rPr lang="es-AR" sz="1800" dirty="0"/>
              <a:t>pocos acuerdos con relación a cuales son los mecanismos para </a:t>
            </a:r>
            <a:r>
              <a:rPr lang="es-AR" sz="1800" dirty="0" smtClean="0"/>
              <a:t>solucionar </a:t>
            </a:r>
            <a:r>
              <a:rPr lang="es-AR" sz="1800" dirty="0"/>
              <a:t>la distribución con equidad requerida.</a:t>
            </a:r>
          </a:p>
          <a:p>
            <a:endParaRPr lang="es-AR" sz="1800" dirty="0"/>
          </a:p>
        </p:txBody>
      </p:sp>
      <p:pic>
        <p:nvPicPr>
          <p:cNvPr id="5" name="4 Imagen" descr="Logo UNER 2.png"/>
          <p:cNvPicPr>
            <a:picLocks noChangeAspect="1"/>
          </p:cNvPicPr>
          <p:nvPr/>
        </p:nvPicPr>
        <p:blipFill>
          <a:blip r:embed="rId2" cstate="print"/>
          <a:stretch>
            <a:fillRect/>
          </a:stretch>
        </p:blipFill>
        <p:spPr>
          <a:xfrm>
            <a:off x="7297454" y="44624"/>
            <a:ext cx="1773433" cy="1008112"/>
          </a:xfrm>
          <a:prstGeom prst="rect">
            <a:avLst/>
          </a:prstGeom>
          <a:solidFill>
            <a:schemeClr val="accent1">
              <a:alpha val="25000"/>
            </a:schemeClr>
          </a:solidFill>
        </p:spPr>
      </p:pic>
    </p:spTree>
    <p:extLst>
      <p:ext uri="{BB962C8B-B14F-4D97-AF65-F5344CB8AC3E}">
        <p14:creationId xmlns:p14="http://schemas.microsoft.com/office/powerpoint/2010/main" val="3584480383"/>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srcRect/>
          <a:stretch>
            <a:fillRect/>
          </a:stretch>
        </p:blipFill>
        <p:spPr bwMode="auto">
          <a:xfrm>
            <a:off x="0" y="260648"/>
            <a:ext cx="9144000" cy="640648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32656"/>
            <a:ext cx="8229600" cy="1143000"/>
          </a:xfrm>
        </p:spPr>
        <p:txBody>
          <a:bodyPr>
            <a:normAutofit fontScale="90000"/>
          </a:bodyPr>
          <a:lstStyle/>
          <a:p>
            <a:r>
              <a:rPr lang="es-AR" sz="3600" u="sng" dirty="0" smtClean="0">
                <a:effectLst/>
              </a:rPr>
              <a:t>Control sobre Percepción</a:t>
            </a:r>
            <a:r>
              <a:rPr lang="es-AR" sz="3600" u="sng" dirty="0"/>
              <a:t> </a:t>
            </a:r>
            <a:r>
              <a:rPr lang="es-AR" sz="3600" u="sng" dirty="0" smtClean="0"/>
              <a:t>y</a:t>
            </a:r>
            <a:r>
              <a:rPr lang="es-AR" sz="3600" u="sng" dirty="0" smtClean="0">
                <a:effectLst/>
              </a:rPr>
              <a:t> </a:t>
            </a:r>
            <a:r>
              <a:rPr lang="es-AR" sz="3600" u="sng" dirty="0">
                <a:effectLst/>
              </a:rPr>
              <a:t>Registro</a:t>
            </a:r>
            <a:endParaRPr lang="es-AR" sz="3600" dirty="0"/>
          </a:p>
        </p:txBody>
      </p:sp>
      <p:sp>
        <p:nvSpPr>
          <p:cNvPr id="3" name="2 Marcador de contenido"/>
          <p:cNvSpPr>
            <a:spLocks noGrp="1"/>
          </p:cNvSpPr>
          <p:nvPr>
            <p:ph sz="quarter" idx="1"/>
          </p:nvPr>
        </p:nvSpPr>
        <p:spPr/>
        <p:txBody>
          <a:bodyPr>
            <a:normAutofit/>
          </a:bodyPr>
          <a:lstStyle/>
          <a:p>
            <a:r>
              <a:rPr lang="es-AR" sz="1800" dirty="0" smtClean="0"/>
              <a:t>EXPERIENCIAS; LA FALTA DE  </a:t>
            </a:r>
            <a:r>
              <a:rPr lang="es-AR" sz="1800" dirty="0" smtClean="0"/>
              <a:t>AREA ESPECIALIZADA.</a:t>
            </a:r>
          </a:p>
          <a:p>
            <a:r>
              <a:rPr lang="es-AR" sz="1800" dirty="0" smtClean="0"/>
              <a:t>Por </a:t>
            </a:r>
            <a:r>
              <a:rPr lang="es-AR" sz="1800" dirty="0"/>
              <a:t>los bienes vendidos </a:t>
            </a:r>
            <a:r>
              <a:rPr lang="es-AR" sz="1800" dirty="0" smtClean="0"/>
              <a:t>puede </a:t>
            </a:r>
            <a:r>
              <a:rPr lang="es-AR" sz="1800" dirty="0"/>
              <a:t>incumplirse las normas de </a:t>
            </a:r>
            <a:r>
              <a:rPr lang="es-AR" sz="1800" dirty="0" smtClean="0"/>
              <a:t>Facturación; en otros </a:t>
            </a:r>
            <a:r>
              <a:rPr lang="es-AR" sz="1800" dirty="0"/>
              <a:t>casos los requisitos formales </a:t>
            </a:r>
            <a:r>
              <a:rPr lang="es-AR" sz="1800" dirty="0" smtClean="0"/>
              <a:t>como …Cartas </a:t>
            </a:r>
            <a:r>
              <a:rPr lang="es-AR" sz="1800" dirty="0"/>
              <a:t>de Porte para la producción primaria, </a:t>
            </a:r>
            <a:r>
              <a:rPr lang="es-AR" sz="1800" dirty="0" smtClean="0"/>
              <a:t>Certificados de Depósitos de Granos, Guías </a:t>
            </a:r>
            <a:r>
              <a:rPr lang="es-AR" sz="1800" dirty="0"/>
              <a:t>de traslado de hacienda, etc. </a:t>
            </a:r>
            <a:endParaRPr lang="es-AR" sz="1800" dirty="0" smtClean="0"/>
          </a:p>
          <a:p>
            <a:pPr marL="0" indent="0">
              <a:buNone/>
            </a:pPr>
            <a:r>
              <a:rPr lang="es-AR" sz="1400" dirty="0"/>
              <a:t>Algunas veces facturamos con recibos Art 5 RG1415, otras con Factura Art 5 RG 1415; y algún caso perdido por ahí con Factura Tipo “C”…..</a:t>
            </a:r>
          </a:p>
          <a:p>
            <a:r>
              <a:rPr lang="es-AR" sz="1800" dirty="0" smtClean="0"/>
              <a:t>Incumplimientos  de aspectos formales de </a:t>
            </a:r>
          </a:p>
          <a:p>
            <a:pPr lvl="1"/>
            <a:r>
              <a:rPr lang="es-AR" sz="1500" dirty="0" smtClean="0"/>
              <a:t>los Sistemas de </a:t>
            </a:r>
            <a:r>
              <a:rPr lang="es-AR" sz="1500" dirty="0"/>
              <a:t>Información </a:t>
            </a:r>
            <a:r>
              <a:rPr lang="es-AR" sz="1500" dirty="0" smtClean="0"/>
              <a:t>como el </a:t>
            </a:r>
            <a:r>
              <a:rPr lang="es-AR" sz="1500" dirty="0"/>
              <a:t>Registro SISA para Granos, </a:t>
            </a:r>
            <a:endParaRPr lang="es-AR" sz="1500" dirty="0" smtClean="0"/>
          </a:p>
          <a:p>
            <a:pPr lvl="1"/>
            <a:r>
              <a:rPr lang="es-AR" sz="1500" dirty="0" smtClean="0"/>
              <a:t>el </a:t>
            </a:r>
            <a:r>
              <a:rPr lang="es-AR" sz="1500" dirty="0" smtClean="0"/>
              <a:t>Registro de Operadores de Carnes, </a:t>
            </a:r>
            <a:endParaRPr lang="es-AR" sz="1500" dirty="0" smtClean="0"/>
          </a:p>
          <a:p>
            <a:pPr lvl="1"/>
            <a:r>
              <a:rPr lang="es-AR" sz="1500" dirty="0" smtClean="0"/>
              <a:t>Informes </a:t>
            </a:r>
            <a:r>
              <a:rPr lang="es-AR" sz="1500" dirty="0" smtClean="0"/>
              <a:t>Subdiarios</a:t>
            </a:r>
            <a:r>
              <a:rPr lang="es-AR" sz="1500" dirty="0" smtClean="0"/>
              <a:t> de IVA </a:t>
            </a:r>
            <a:r>
              <a:rPr lang="es-AR" sz="1500" dirty="0"/>
              <a:t>Compra-Venta, </a:t>
            </a:r>
            <a:endParaRPr lang="es-AR" sz="1500" dirty="0" smtClean="0"/>
          </a:p>
          <a:p>
            <a:pPr lvl="1"/>
            <a:r>
              <a:rPr lang="es-AR" sz="1500" dirty="0" smtClean="0"/>
              <a:t>Regímenes </a:t>
            </a:r>
            <a:r>
              <a:rPr lang="es-AR" sz="1500" dirty="0"/>
              <a:t>de información de Fundaciones o Cooperativas </a:t>
            </a:r>
            <a:r>
              <a:rPr lang="es-AR" sz="1500" dirty="0" smtClean="0"/>
              <a:t>…. Fidecomisos</a:t>
            </a:r>
          </a:p>
          <a:p>
            <a:r>
              <a:rPr lang="es-AR" sz="1800" dirty="0"/>
              <a:t>Los </a:t>
            </a:r>
            <a:r>
              <a:rPr lang="es-AR" sz="1800" dirty="0" smtClean="0"/>
              <a:t>regímenes </a:t>
            </a:r>
            <a:r>
              <a:rPr lang="es-AR" sz="1800" dirty="0"/>
              <a:t>previsionales </a:t>
            </a:r>
            <a:r>
              <a:rPr lang="es-AR" sz="1800" dirty="0" smtClean="0"/>
              <a:t>específicos, </a:t>
            </a:r>
            <a:r>
              <a:rPr lang="es-AR" sz="1800" dirty="0"/>
              <a:t>convenios colectivos, aportes, </a:t>
            </a:r>
            <a:r>
              <a:rPr lang="es-AR" sz="1800" dirty="0"/>
              <a:t>ddjj</a:t>
            </a:r>
            <a:r>
              <a:rPr lang="es-AR" sz="1800" dirty="0"/>
              <a:t> </a:t>
            </a:r>
          </a:p>
        </p:txBody>
      </p:sp>
      <p:pic>
        <p:nvPicPr>
          <p:cNvPr id="5" name="4 Imagen" descr="Logo UNER 2.png"/>
          <p:cNvPicPr>
            <a:picLocks noChangeAspect="1"/>
          </p:cNvPicPr>
          <p:nvPr/>
        </p:nvPicPr>
        <p:blipFill>
          <a:blip r:embed="rId2" cstate="print"/>
          <a:stretch>
            <a:fillRect/>
          </a:stretch>
        </p:blipFill>
        <p:spPr>
          <a:xfrm>
            <a:off x="7424128" y="44624"/>
            <a:ext cx="1646759" cy="936104"/>
          </a:xfrm>
          <a:prstGeom prst="rect">
            <a:avLst/>
          </a:prstGeom>
          <a:solidFill>
            <a:schemeClr val="accent1">
              <a:alpha val="25000"/>
            </a:schemeClr>
          </a:solidFill>
        </p:spPr>
      </p:pic>
    </p:spTree>
    <p:extLst>
      <p:ext uri="{BB962C8B-B14F-4D97-AF65-F5344CB8AC3E}">
        <p14:creationId xmlns:p14="http://schemas.microsoft.com/office/powerpoint/2010/main" val="282532776"/>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Control sobre: Aplicación de recursos propios </a:t>
            </a:r>
            <a:endParaRPr lang="es-AR" dirty="0"/>
          </a:p>
        </p:txBody>
      </p:sp>
      <p:sp>
        <p:nvSpPr>
          <p:cNvPr id="3" name="2 Marcador de contenido"/>
          <p:cNvSpPr>
            <a:spLocks noGrp="1"/>
          </p:cNvSpPr>
          <p:nvPr>
            <p:ph sz="quarter" idx="1"/>
          </p:nvPr>
        </p:nvSpPr>
        <p:spPr/>
        <p:txBody>
          <a:bodyPr>
            <a:normAutofit/>
          </a:bodyPr>
          <a:lstStyle/>
          <a:p>
            <a:r>
              <a:rPr lang="es-AR" sz="2000" dirty="0" smtClean="0"/>
              <a:t>En relación a la aplicación de los fondos Recaudados suele dejarse en manos de cada Unidad Académica la decisión del destino, podemos decir en general y en primer término se deben destinar hacia los insumos necesarios para la generación de la actividad</a:t>
            </a:r>
            <a:r>
              <a:rPr lang="es-AR" dirty="0" smtClean="0"/>
              <a:t>. </a:t>
            </a:r>
          </a:p>
          <a:p>
            <a:r>
              <a:rPr lang="es-AR" sz="2000" dirty="0" smtClean="0"/>
              <a:t>En este sentido nuestro plan de trabajo deberá consistir en el control de </a:t>
            </a:r>
          </a:p>
          <a:p>
            <a:pPr lvl="1"/>
            <a:r>
              <a:rPr lang="es-AR" sz="1800" dirty="0" smtClean="0"/>
              <a:t>La correcta aplicación de los fondos a las finalidades previstas. Definidas muy pocas, …..en plazos fijos…..??</a:t>
            </a:r>
          </a:p>
          <a:p>
            <a:pPr lvl="1"/>
            <a:r>
              <a:rPr lang="es-AR" sz="1800" dirty="0" smtClean="0"/>
              <a:t>La correcta registración de tales pagos. </a:t>
            </a:r>
          </a:p>
          <a:p>
            <a:pPr lvl="1"/>
            <a:r>
              <a:rPr lang="es-AR" sz="1800" dirty="0" smtClean="0"/>
              <a:t>Compras directas la mayor cantidad de casos. CUIT </a:t>
            </a:r>
          </a:p>
          <a:p>
            <a:pPr lvl="1"/>
            <a:r>
              <a:rPr lang="es-AR" sz="1800" dirty="0" smtClean="0"/>
              <a:t>Registro de Bienes. Patrimonio</a:t>
            </a:r>
          </a:p>
          <a:p>
            <a:pPr lvl="1"/>
            <a:r>
              <a:rPr lang="es-AR" sz="1800" dirty="0" smtClean="0"/>
              <a:t>El encuadre correcto desde lo fiscal no solo del proveedor, sino de la facturación, así como de los regímenes de retenciones.</a:t>
            </a:r>
            <a:endParaRPr lang="es-AR" dirty="0"/>
          </a:p>
        </p:txBody>
      </p:sp>
      <p:pic>
        <p:nvPicPr>
          <p:cNvPr id="6" name="5 Imagen" descr="Logo UNER 2.png"/>
          <p:cNvPicPr>
            <a:picLocks noChangeAspect="1"/>
          </p:cNvPicPr>
          <p:nvPr/>
        </p:nvPicPr>
        <p:blipFill>
          <a:blip r:embed="rId2" cstate="print"/>
          <a:stretch>
            <a:fillRect/>
          </a:stretch>
        </p:blipFill>
        <p:spPr>
          <a:xfrm>
            <a:off x="7424128" y="44624"/>
            <a:ext cx="1646759" cy="936104"/>
          </a:xfrm>
          <a:prstGeom prst="rect">
            <a:avLst/>
          </a:prstGeom>
          <a:solidFill>
            <a:schemeClr val="accent1">
              <a:alpha val="25000"/>
            </a:schemeClr>
          </a:solidFill>
        </p:spPr>
      </p:pic>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izcocho rápido de café - Cafe Jurado Blo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1916832"/>
            <a:ext cx="1152128" cy="1152128"/>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lstStyle/>
          <a:p>
            <a:r>
              <a:rPr lang="es-AR" dirty="0" smtClean="0"/>
              <a:t>Experiencias </a:t>
            </a:r>
            <a:r>
              <a:rPr lang="es-AR" dirty="0" smtClean="0"/>
              <a:t>: </a:t>
            </a:r>
            <a:r>
              <a:rPr lang="es-AR" dirty="0" smtClean="0"/>
              <a:t>Aplicación de recursos propios</a:t>
            </a:r>
            <a:endParaRPr lang="es-AR" dirty="0"/>
          </a:p>
        </p:txBody>
      </p:sp>
      <p:sp>
        <p:nvSpPr>
          <p:cNvPr id="3" name="2 Marcador de contenido"/>
          <p:cNvSpPr>
            <a:spLocks noGrp="1"/>
          </p:cNvSpPr>
          <p:nvPr>
            <p:ph sz="quarter" idx="1"/>
          </p:nvPr>
        </p:nvSpPr>
        <p:spPr/>
        <p:txBody>
          <a:bodyPr>
            <a:normAutofit/>
          </a:bodyPr>
          <a:lstStyle/>
          <a:p>
            <a:r>
              <a:rPr lang="es-AR" sz="2000" u="sng" dirty="0" smtClean="0"/>
              <a:t>Congresos, Cursos, Posgrados </a:t>
            </a:r>
            <a:r>
              <a:rPr lang="es-AR" sz="2000" u="sng" dirty="0" smtClean="0"/>
              <a:t>etc.</a:t>
            </a:r>
            <a:r>
              <a:rPr lang="es-AR" sz="2000" dirty="0" smtClean="0"/>
              <a:t>,: </a:t>
            </a:r>
            <a:r>
              <a:rPr lang="es-AR" sz="2000" dirty="0" smtClean="0"/>
              <a:t>Honorarios de Profesores de los espacios académicos, aquí debemos tener el cuidado del correcto encuadre legal ….. 	</a:t>
            </a:r>
          </a:p>
          <a:p>
            <a:pPr lvl="1"/>
            <a:r>
              <a:rPr lang="es-AR" sz="1700" dirty="0" smtClean="0"/>
              <a:t>Segundo gasto en importancia café y bizcochos.. </a:t>
            </a:r>
          </a:p>
          <a:p>
            <a:r>
              <a:rPr lang="es-AR" sz="2000" u="sng" dirty="0" smtClean="0"/>
              <a:t>Producción de Bienes o Servicios:</a:t>
            </a:r>
            <a:r>
              <a:rPr lang="es-AR" sz="2000" dirty="0" smtClean="0"/>
              <a:t> Costos y gastos necesarios, incluido compras a proveedores según Régimen de C</a:t>
            </a:r>
            <a:r>
              <a:rPr lang="es-AR" sz="2000" u="sng" dirty="0" smtClean="0"/>
              <a:t>ompras</a:t>
            </a:r>
            <a:r>
              <a:rPr lang="es-AR" sz="2000" dirty="0" smtClean="0"/>
              <a:t>, su encuadre fiscal correcto, emisión de comprobantes.</a:t>
            </a:r>
          </a:p>
          <a:p>
            <a:r>
              <a:rPr lang="es-AR" sz="2000" dirty="0" smtClean="0"/>
              <a:t>Y si el régimen previsto de Recursos Propios se transforma en Gastos Corrientes de la UUNN. </a:t>
            </a:r>
          </a:p>
          <a:p>
            <a:pPr lvl="1"/>
            <a:r>
              <a:rPr lang="es-AR" sz="1700" dirty="0" smtClean="0"/>
              <a:t>Caso pago de sueldos y cargas sociales pagados por UUNN. Pero los recursos son de la Facultad.</a:t>
            </a:r>
          </a:p>
          <a:p>
            <a:r>
              <a:rPr lang="es-AR" sz="2000" dirty="0" smtClean="0"/>
              <a:t>Y si por Convenio Especifico la UUNN compra Materiales, Insumos y Gastos de producción. Pero </a:t>
            </a:r>
            <a:r>
              <a:rPr lang="es-AR" sz="2000" dirty="0"/>
              <a:t>f</a:t>
            </a:r>
            <a:r>
              <a:rPr lang="es-AR" sz="2000" dirty="0" smtClean="0"/>
              <a:t>acturación de ventas la </a:t>
            </a:r>
            <a:r>
              <a:rPr lang="es-AR" sz="2000" dirty="0" smtClean="0"/>
              <a:t>comparte </a:t>
            </a:r>
            <a:r>
              <a:rPr lang="es-AR" sz="2000" dirty="0" smtClean="0"/>
              <a:t>……… complejo no?</a:t>
            </a:r>
            <a:endParaRPr lang="es-AR" sz="2000" dirty="0"/>
          </a:p>
        </p:txBody>
      </p:sp>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064128"/>
            <a:ext cx="8229600" cy="708688"/>
          </a:xfrm>
        </p:spPr>
        <p:txBody>
          <a:bodyPr>
            <a:noAutofit/>
          </a:bodyPr>
          <a:lstStyle/>
          <a:p>
            <a:r>
              <a:rPr lang="es-AR" sz="2800" u="sng" dirty="0" smtClean="0">
                <a:effectLst/>
              </a:rPr>
              <a:t>Otros aspectos a informar </a:t>
            </a:r>
            <a:r>
              <a:rPr lang="es-AR" sz="2800" u="sng" dirty="0">
                <a:effectLst/>
              </a:rPr>
              <a:t>de acuerdo a los requerimientos de SIGEN</a:t>
            </a:r>
            <a:endParaRPr lang="es-AR" sz="2800" dirty="0"/>
          </a:p>
        </p:txBody>
      </p:sp>
      <p:sp>
        <p:nvSpPr>
          <p:cNvPr id="3" name="2 Marcador de contenido"/>
          <p:cNvSpPr>
            <a:spLocks noGrp="1"/>
          </p:cNvSpPr>
          <p:nvPr>
            <p:ph sz="quarter" idx="1"/>
          </p:nvPr>
        </p:nvSpPr>
        <p:spPr>
          <a:xfrm>
            <a:off x="492576" y="1970512"/>
            <a:ext cx="8183880" cy="4194792"/>
          </a:xfrm>
        </p:spPr>
        <p:txBody>
          <a:bodyPr>
            <a:normAutofit/>
          </a:bodyPr>
          <a:lstStyle/>
          <a:p>
            <a:r>
              <a:rPr lang="es-AR" dirty="0" smtClean="0"/>
              <a:t>Recursos </a:t>
            </a:r>
            <a:r>
              <a:rPr lang="es-AR" dirty="0"/>
              <a:t>Propios y su relación con los ODS 4</a:t>
            </a:r>
            <a:r>
              <a:rPr lang="es-AR" b="1" u="sng" dirty="0"/>
              <a:t>. </a:t>
            </a:r>
            <a:endParaRPr lang="es-AR" dirty="0"/>
          </a:p>
          <a:p>
            <a:pPr lvl="1"/>
            <a:r>
              <a:rPr lang="es-AR" dirty="0"/>
              <a:t>E</a:t>
            </a:r>
            <a:r>
              <a:rPr lang="es-AR" dirty="0" smtClean="0"/>
              <a:t>n </a:t>
            </a:r>
            <a:r>
              <a:rPr lang="es-AR" dirty="0"/>
              <a:t>la medida que los Recursos Propios de las Universidades Nacionales cumplan con:</a:t>
            </a:r>
          </a:p>
          <a:p>
            <a:pPr lvl="2"/>
            <a:r>
              <a:rPr lang="es-AR" dirty="0"/>
              <a:t>Constituir una fuente complementaria de Ingresos al presupuesto Universitario</a:t>
            </a:r>
          </a:p>
          <a:p>
            <a:pPr lvl="2"/>
            <a:r>
              <a:rPr lang="es-AR" dirty="0"/>
              <a:t>Estar en estrecha vinculación con los objetivos de la Universidad, es decir contribuir a la formación académica de los Docentes y Estudiantes con Prácticas Profesionales y además con las primeras vinculaciones al mundo laboral futuro de los estudiantes….</a:t>
            </a:r>
          </a:p>
          <a:p>
            <a:pPr lvl="1"/>
            <a:r>
              <a:rPr lang="es-AR" dirty="0"/>
              <a:t>Podremos responder que la relación o vinculación </a:t>
            </a:r>
            <a:r>
              <a:rPr lang="es-AR" dirty="0" smtClean="0"/>
              <a:t>de los Recursos Propios con </a:t>
            </a:r>
            <a:r>
              <a:rPr lang="es-AR" dirty="0"/>
              <a:t>estos </a:t>
            </a:r>
            <a:r>
              <a:rPr lang="es-AR" dirty="0" smtClean="0"/>
              <a:t>ODS </a:t>
            </a:r>
            <a:r>
              <a:rPr lang="es-AR" dirty="0"/>
              <a:t>4 </a:t>
            </a:r>
            <a:r>
              <a:rPr lang="es-AR" dirty="0" smtClean="0"/>
              <a:t>será directa.</a:t>
            </a:r>
            <a:endParaRPr lang="es-AR" dirty="0"/>
          </a:p>
        </p:txBody>
      </p:sp>
      <p:pic>
        <p:nvPicPr>
          <p:cNvPr id="5" name="4 Imagen" descr="Logo UNER 2.png"/>
          <p:cNvPicPr>
            <a:picLocks noChangeAspect="1"/>
          </p:cNvPicPr>
          <p:nvPr/>
        </p:nvPicPr>
        <p:blipFill>
          <a:blip r:embed="rId2" cstate="print"/>
          <a:stretch>
            <a:fillRect/>
          </a:stretch>
        </p:blipFill>
        <p:spPr>
          <a:xfrm>
            <a:off x="7524328" y="44624"/>
            <a:ext cx="1546560" cy="879145"/>
          </a:xfrm>
          <a:prstGeom prst="rect">
            <a:avLst/>
          </a:prstGeom>
          <a:solidFill>
            <a:schemeClr val="accent1">
              <a:alpha val="25000"/>
            </a:schemeClr>
          </a:solidFill>
        </p:spPr>
      </p:pic>
    </p:spTree>
    <p:extLst>
      <p:ext uri="{BB962C8B-B14F-4D97-AF65-F5344CB8AC3E}">
        <p14:creationId xmlns:p14="http://schemas.microsoft.com/office/powerpoint/2010/main" val="3304862009"/>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Joven Empresario Rascándose La Cabeza Tomando Una Decisión Difícil Foto de  archivo - Imagen de pista, adulto: 18595598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2120" y="4553744"/>
            <a:ext cx="3186525" cy="2304256"/>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457200" y="701824"/>
            <a:ext cx="8229600" cy="1143000"/>
          </a:xfrm>
        </p:spPr>
        <p:txBody>
          <a:bodyPr>
            <a:normAutofit/>
          </a:bodyPr>
          <a:lstStyle/>
          <a:p>
            <a:r>
              <a:rPr lang="es-AR" sz="3200" u="sng" dirty="0" smtClean="0"/>
              <a:t>Experiencia Caso que no compartimos como un Informe de UAI</a:t>
            </a:r>
            <a:endParaRPr lang="es-AR" sz="2400" dirty="0"/>
          </a:p>
        </p:txBody>
      </p:sp>
      <p:sp>
        <p:nvSpPr>
          <p:cNvPr id="3" name="2 Marcador de contenido"/>
          <p:cNvSpPr>
            <a:spLocks noGrp="1"/>
          </p:cNvSpPr>
          <p:nvPr>
            <p:ph sz="quarter" idx="1"/>
          </p:nvPr>
        </p:nvSpPr>
        <p:spPr>
          <a:xfrm>
            <a:off x="395536" y="1848192"/>
            <a:ext cx="7488832" cy="3525024"/>
          </a:xfrm>
          <a:noFill/>
          <a:ln w="15875" cmpd="sng">
            <a:solidFill>
              <a:srgbClr val="FFC000"/>
            </a:solidFill>
            <a:bevel/>
          </a:ln>
        </p:spPr>
        <p:txBody>
          <a:bodyPr>
            <a:normAutofit fontScale="85000" lnSpcReduction="20000"/>
          </a:bodyPr>
          <a:lstStyle/>
          <a:p>
            <a:r>
              <a:rPr lang="es-AR" sz="2100" b="1" dirty="0" smtClean="0"/>
              <a:t>OBSERVACION </a:t>
            </a:r>
          </a:p>
          <a:p>
            <a:pPr lvl="1">
              <a:buNone/>
            </a:pPr>
            <a:r>
              <a:rPr lang="es-AR" sz="1800" dirty="0" smtClean="0"/>
              <a:t>1. Al momento de la venta de ganado, no se deja constancia de la baja de semovientes. Esto origina una falta de actualización del inventario de semovientes. Impacto alto. </a:t>
            </a:r>
          </a:p>
          <a:p>
            <a:pPr lvl="1">
              <a:buNone/>
            </a:pPr>
            <a:r>
              <a:rPr lang="es-AR" sz="1800" dirty="0" smtClean="0"/>
              <a:t>……..</a:t>
            </a:r>
          </a:p>
          <a:p>
            <a:pPr lvl="1">
              <a:buNone/>
            </a:pPr>
            <a:r>
              <a:rPr lang="es-AR" sz="1800" dirty="0" smtClean="0"/>
              <a:t>3. No se emiten facturas de ventas de productos a cada uno de los compradores. Esto podría ocasionar desvíos de fondos y genera incumplimiento a la normativa de la Administración Federal de Ingresos Públicos (AFIP). Impacto alto. </a:t>
            </a:r>
          </a:p>
          <a:p>
            <a:pPr>
              <a:buNone/>
            </a:pPr>
            <a:r>
              <a:rPr lang="es-AR" sz="2100" dirty="0" smtClean="0"/>
              <a:t>……………</a:t>
            </a:r>
          </a:p>
          <a:p>
            <a:r>
              <a:rPr lang="es-AR" sz="1900" b="1" dirty="0" smtClean="0"/>
              <a:t>CONCLUSIÓN </a:t>
            </a:r>
          </a:p>
          <a:p>
            <a:pPr marL="0" algn="just">
              <a:buNone/>
            </a:pPr>
            <a:r>
              <a:rPr lang="es-AR" sz="1900" b="1" dirty="0" smtClean="0">
                <a:solidFill>
                  <a:srgbClr val="FF0000"/>
                </a:solidFill>
              </a:rPr>
              <a:t>La generación, registro y aplicación de los recursos propios obtenidos es adecuada y su instrumentación se encuentra dentro de procedimientos aprobados. De las observaciones expuestas, surgen algunas debilidades en los mecanismos de control descriptos. </a:t>
            </a:r>
            <a:endParaRPr lang="es-AR" sz="1900" b="1" dirty="0">
              <a:solidFill>
                <a:srgbClr val="FF0000"/>
              </a:solidFill>
            </a:endParaRPr>
          </a:p>
        </p:txBody>
      </p:sp>
      <p:pic>
        <p:nvPicPr>
          <p:cNvPr id="5" name="4 Imagen" descr="Logo UNER 2.png"/>
          <p:cNvPicPr>
            <a:picLocks noChangeAspect="1"/>
          </p:cNvPicPr>
          <p:nvPr/>
        </p:nvPicPr>
        <p:blipFill>
          <a:blip r:embed="rId3" cstate="print"/>
          <a:stretch>
            <a:fillRect/>
          </a:stretch>
        </p:blipFill>
        <p:spPr>
          <a:xfrm>
            <a:off x="7424128" y="44624"/>
            <a:ext cx="1646759" cy="936104"/>
          </a:xfrm>
          <a:prstGeom prst="rect">
            <a:avLst/>
          </a:prstGeom>
          <a:solidFill>
            <a:schemeClr val="accent1">
              <a:alpha val="25000"/>
            </a:schemeClr>
          </a:solidFill>
        </p:spPr>
      </p:pic>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Muchas gracias imagenes - Imagu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908720"/>
            <a:ext cx="428625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4529666"/>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3752"/>
            <a:ext cx="7467600" cy="1143000"/>
          </a:xfrm>
        </p:spPr>
        <p:txBody>
          <a:bodyPr/>
          <a:lstStyle/>
          <a:p>
            <a:r>
              <a:rPr lang="es-AR" sz="2800" dirty="0" smtClean="0"/>
              <a:t>Conceptos introductorios</a:t>
            </a:r>
            <a:endParaRPr lang="es-AR" dirty="0"/>
          </a:p>
        </p:txBody>
      </p:sp>
      <p:sp>
        <p:nvSpPr>
          <p:cNvPr id="3" name="2 Marcador de contenido"/>
          <p:cNvSpPr>
            <a:spLocks noGrp="1"/>
          </p:cNvSpPr>
          <p:nvPr>
            <p:ph sz="quarter" idx="1"/>
          </p:nvPr>
        </p:nvSpPr>
        <p:spPr>
          <a:xfrm>
            <a:off x="457200" y="1340768"/>
            <a:ext cx="7467600" cy="4873752"/>
          </a:xfrm>
        </p:spPr>
        <p:txBody>
          <a:bodyPr>
            <a:normAutofit lnSpcReduction="10000"/>
          </a:bodyPr>
          <a:lstStyle/>
          <a:p>
            <a:r>
              <a:rPr lang="es-AR" sz="2000" dirty="0" smtClean="0"/>
              <a:t>No obstante se plantean dos cuestiones: </a:t>
            </a:r>
          </a:p>
          <a:p>
            <a:pPr lvl="1"/>
            <a:r>
              <a:rPr lang="es-AR" sz="2000" dirty="0" smtClean="0"/>
              <a:t>En primer lugar, existe una capacidad desigual entre los campos disciplinarios para generar ingresos por esta vía y no siempre hay consenso para la implementación de mecanismos de subsidio cruzado entre los campos con mayores posibilidades de generar ingresos y los que no lo tienen. </a:t>
            </a:r>
          </a:p>
          <a:p>
            <a:pPr lvl="1">
              <a:buNone/>
            </a:pPr>
            <a:endParaRPr lang="es-AR" sz="2000" dirty="0" smtClean="0"/>
          </a:p>
          <a:p>
            <a:pPr lvl="1"/>
            <a:endParaRPr lang="es-AR" sz="2000" dirty="0" smtClean="0"/>
          </a:p>
          <a:p>
            <a:pPr lvl="1"/>
            <a:endParaRPr lang="es-AR" sz="2000" dirty="0" smtClean="0"/>
          </a:p>
          <a:p>
            <a:pPr lvl="1"/>
            <a:endParaRPr lang="es-AR" sz="2000" dirty="0" smtClean="0"/>
          </a:p>
          <a:p>
            <a:pPr lvl="1"/>
            <a:r>
              <a:rPr lang="es-AR" sz="2000" dirty="0" smtClean="0"/>
              <a:t>En segundo lugar, esta actividad de transferencia, consultoría y asistencia técnica es provechosa si contribuye positivamente con los objetivos académicos y profesionales de la institución, sin restar tiempo a las tareas prioritarias de la universidad</a:t>
            </a:r>
            <a:endParaRPr lang="es-AR" sz="2000" dirty="0"/>
          </a:p>
        </p:txBody>
      </p:sp>
      <p:pic>
        <p:nvPicPr>
          <p:cNvPr id="5" name="4 Imagen" descr="1c1beff333495c22f053f34ce358e21b.jpg"/>
          <p:cNvPicPr>
            <a:picLocks noChangeAspect="1"/>
          </p:cNvPicPr>
          <p:nvPr/>
        </p:nvPicPr>
        <p:blipFill>
          <a:blip r:embed="rId2" cstate="print"/>
          <a:stretch>
            <a:fillRect/>
          </a:stretch>
        </p:blipFill>
        <p:spPr>
          <a:xfrm>
            <a:off x="2881027" y="3212976"/>
            <a:ext cx="2051013" cy="1368152"/>
          </a:xfrm>
          <a:prstGeom prst="rect">
            <a:avLst/>
          </a:prstGeom>
        </p:spPr>
      </p:pic>
      <p:pic>
        <p:nvPicPr>
          <p:cNvPr id="6" name="5 Imagen" descr="Logo UNER 2.png"/>
          <p:cNvPicPr>
            <a:picLocks noChangeAspect="1"/>
          </p:cNvPicPr>
          <p:nvPr/>
        </p:nvPicPr>
        <p:blipFill>
          <a:blip r:embed="rId3" cstate="print"/>
          <a:stretch>
            <a:fillRect/>
          </a:stretch>
        </p:blipFill>
        <p:spPr>
          <a:xfrm>
            <a:off x="7424128" y="44624"/>
            <a:ext cx="1646759" cy="936104"/>
          </a:xfrm>
          <a:prstGeom prst="rect">
            <a:avLst/>
          </a:prstGeom>
          <a:solidFill>
            <a:schemeClr val="accent1">
              <a:alpha val="25000"/>
            </a:schemeClr>
          </a:solidFill>
        </p:spPr>
      </p:pic>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Una breve y lógica definición de control interno: el reto del caso mexicano  – Administración Pública CI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4724399"/>
            <a:ext cx="4876800" cy="2133601"/>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sz="quarter" idx="1"/>
          </p:nvPr>
        </p:nvSpPr>
        <p:spPr>
          <a:xfrm>
            <a:off x="457200" y="499464"/>
            <a:ext cx="7467600" cy="4873752"/>
          </a:xfrm>
        </p:spPr>
        <p:txBody>
          <a:bodyPr>
            <a:normAutofit lnSpcReduction="10000"/>
          </a:bodyPr>
          <a:lstStyle/>
          <a:p>
            <a:r>
              <a:rPr lang="es-AR" dirty="0"/>
              <a:t>Nótese que no está demostrado que el sistema opere bajo estas condiciones, por el contrario, existen en el colectivo universitario ciertos reparos sobre el verdadero efecto de mejora de la equidad y en la redistribución de los fondos generados por estas vías, así como de su transparencia en lo que hace a su generación y administración. </a:t>
            </a:r>
          </a:p>
          <a:p>
            <a:r>
              <a:rPr lang="es-AR" dirty="0"/>
              <a:t>De la misma forma, una desventaja de este mecanismo reside, en que está vinculado a los vaivenes de la actividad económica, disminuyendo la actividad de transferencia en momentos de reducción de la actividad privada. </a:t>
            </a:r>
          </a:p>
        </p:txBody>
      </p:sp>
    </p:spTree>
    <p:extLst>
      <p:ext uri="{BB962C8B-B14F-4D97-AF65-F5344CB8AC3E}">
        <p14:creationId xmlns:p14="http://schemas.microsoft.com/office/powerpoint/2010/main" val="3958702219"/>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Ley de Educación Superior</a:t>
            </a:r>
            <a:endParaRPr lang="es-AR" dirty="0"/>
          </a:p>
        </p:txBody>
      </p:sp>
      <p:sp>
        <p:nvSpPr>
          <p:cNvPr id="3" name="2 Marcador de contenido"/>
          <p:cNvSpPr>
            <a:spLocks noGrp="1"/>
          </p:cNvSpPr>
          <p:nvPr>
            <p:ph sz="quarter" idx="1"/>
          </p:nvPr>
        </p:nvSpPr>
        <p:spPr>
          <a:xfrm>
            <a:off x="457200" y="1600200"/>
            <a:ext cx="7931224" cy="4873752"/>
          </a:xfrm>
        </p:spPr>
        <p:txBody>
          <a:bodyPr>
            <a:normAutofit fontScale="62500" lnSpcReduction="20000"/>
          </a:bodyPr>
          <a:lstStyle/>
          <a:p>
            <a:pPr marL="0" indent="0">
              <a:buNone/>
            </a:pPr>
            <a:r>
              <a:rPr lang="es-AR" dirty="0" smtClean="0"/>
              <a:t>…… Modificaciones de Ley 27.204</a:t>
            </a:r>
            <a:endParaRPr lang="es-AR" dirty="0"/>
          </a:p>
          <a:p>
            <a:pPr marL="0" indent="0">
              <a:buNone/>
            </a:pPr>
            <a:r>
              <a:rPr lang="es-AR" dirty="0"/>
              <a:t> </a:t>
            </a:r>
          </a:p>
          <a:p>
            <a:pPr marL="0" indent="0">
              <a:buNone/>
            </a:pPr>
            <a:r>
              <a:rPr lang="es-AR" b="1" dirty="0"/>
              <a:t>ARTÍCULO 7º —</a:t>
            </a:r>
            <a:r>
              <a:rPr lang="es-AR" dirty="0"/>
              <a:t> </a:t>
            </a:r>
            <a:r>
              <a:rPr lang="es-AR" dirty="0" smtClean="0"/>
              <a:t>Sustituyese </a:t>
            </a:r>
            <a:r>
              <a:rPr lang="es-AR" dirty="0"/>
              <a:t>el artículo 59 de la ley 24.521, por el siguiente:</a:t>
            </a:r>
            <a:br>
              <a:rPr lang="es-AR" dirty="0"/>
            </a:br>
            <a:r>
              <a:rPr lang="es-AR" dirty="0"/>
              <a:t/>
            </a:r>
            <a:br>
              <a:rPr lang="es-AR" dirty="0"/>
            </a:br>
            <a:r>
              <a:rPr lang="es-AR" dirty="0"/>
              <a:t>Artículo 59: Las instituciones universitarias nacionales tienen autarquía económico-financiera que ejercerán dentro del régimen de la ley 24.156, de administración financiera y sistemas de control del sector público nacional. En ese marco corresponde a dichas instituciones</a:t>
            </a:r>
            <a:r>
              <a:rPr lang="es-AR" dirty="0" smtClean="0"/>
              <a:t>:</a:t>
            </a:r>
          </a:p>
          <a:p>
            <a:pPr marL="0" indent="0">
              <a:buNone/>
            </a:pPr>
            <a:r>
              <a:rPr lang="es-AR" dirty="0" smtClean="0"/>
              <a:t>……………..</a:t>
            </a:r>
          </a:p>
          <a:p>
            <a:pPr marL="0" indent="0">
              <a:buNone/>
            </a:pPr>
            <a:r>
              <a:rPr lang="es-AR" dirty="0"/>
              <a:t>c) Podrán dictar normas relativas a la generación de recursos adicionales a los aportes del Tesoro nacional, mediante la venta de bienes, productos, derechos o servicios, subsidios, contribuciones, herencias, derechos o tasas por los servicios que presten, así como todo otro recurso que pudiera corresponderles por cualquier título o actividad.</a:t>
            </a:r>
            <a:br>
              <a:rPr lang="es-AR" dirty="0"/>
            </a:br>
            <a:r>
              <a:rPr lang="es-AR" dirty="0"/>
              <a:t/>
            </a:r>
            <a:br>
              <a:rPr lang="es-AR" dirty="0"/>
            </a:br>
            <a:r>
              <a:rPr lang="es-AR" dirty="0"/>
              <a:t>Los recursos adicionales que provinieren de contribuciones deberán destinarse prioritariamente a becas, préstamos, subsidios o créditos u otro tipo de ayuda estudiantil y apoyo didáctico; estos recursos adicionales no podrán utilizarse para financiar gastos corrientes.</a:t>
            </a:r>
            <a:br>
              <a:rPr lang="es-AR" dirty="0"/>
            </a:br>
            <a:r>
              <a:rPr lang="es-AR" dirty="0"/>
              <a:t/>
            </a:r>
            <a:br>
              <a:rPr lang="es-AR" dirty="0"/>
            </a:br>
            <a:r>
              <a:rPr lang="es-AR" dirty="0"/>
              <a:t>Los sistemas de becas, préstamos u otro tipo de ayuda estarán fundamentalmente destinados a aquellos estudiantes que por razones económicas no pudieran acceder o continuar los estudios universitarios, de forma tal que nadie se vea imposibilitado por ese motivo de cursar tales estudios</a:t>
            </a:r>
          </a:p>
        </p:txBody>
      </p:sp>
    </p:spTree>
    <p:extLst>
      <p:ext uri="{BB962C8B-B14F-4D97-AF65-F5344CB8AC3E}">
        <p14:creationId xmlns:p14="http://schemas.microsoft.com/office/powerpoint/2010/main" val="2907640752"/>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Normas locales …. Estatuto UNER</a:t>
            </a:r>
            <a:endParaRPr lang="es-AR" dirty="0"/>
          </a:p>
        </p:txBody>
      </p:sp>
      <p:sp>
        <p:nvSpPr>
          <p:cNvPr id="3" name="2 Marcador de contenido"/>
          <p:cNvSpPr>
            <a:spLocks noGrp="1"/>
          </p:cNvSpPr>
          <p:nvPr>
            <p:ph sz="quarter" idx="1"/>
          </p:nvPr>
        </p:nvSpPr>
        <p:spPr/>
        <p:txBody>
          <a:bodyPr>
            <a:normAutofit/>
          </a:bodyPr>
          <a:lstStyle/>
          <a:p>
            <a:r>
              <a:rPr lang="es-MX" dirty="0"/>
              <a:t>Sección C </a:t>
            </a:r>
            <a:endParaRPr lang="es-MX" dirty="0" smtClean="0"/>
          </a:p>
          <a:p>
            <a:r>
              <a:rPr lang="es-MX" dirty="0" smtClean="0"/>
              <a:t>Fondo </a:t>
            </a:r>
            <a:r>
              <a:rPr lang="es-MX" dirty="0"/>
              <a:t>de Propio Producido </a:t>
            </a:r>
            <a:endParaRPr lang="es-MX" dirty="0" smtClean="0"/>
          </a:p>
          <a:p>
            <a:pPr lvl="1"/>
            <a:r>
              <a:rPr lang="es-MX" dirty="0" smtClean="0"/>
              <a:t>ARTÍCULO </a:t>
            </a:r>
            <a:r>
              <a:rPr lang="es-MX" dirty="0"/>
              <a:t>102.- Las facultades, escuelas o institutos de esta universidad que puedan obtener recursos de propio producido, pueden utilizar los mismos dentro de su ámbito, movilizándolo por vía del presupuesto. </a:t>
            </a:r>
            <a:endParaRPr lang="es-MX" dirty="0" smtClean="0"/>
          </a:p>
          <a:p>
            <a:pPr lvl="1"/>
            <a:r>
              <a:rPr lang="es-MX" dirty="0" smtClean="0"/>
              <a:t>ARTÍCULO </a:t>
            </a:r>
            <a:r>
              <a:rPr lang="es-MX" dirty="0"/>
              <a:t>103.- Las economías de inversión que se originan en el rubro Fondo de Propio Producido ingresan al Fondo Universitario con idéntico criterio al sustentado para el Fondo para la Investigación, para ser destinadas a reforzar anualmente la dotación presupuestaria de la facultad o instituto que las produjo.</a:t>
            </a:r>
            <a:endParaRPr lang="es-AR" dirty="0"/>
          </a:p>
        </p:txBody>
      </p:sp>
    </p:spTree>
    <p:extLst>
      <p:ext uri="{BB962C8B-B14F-4D97-AF65-F5344CB8AC3E}">
        <p14:creationId xmlns:p14="http://schemas.microsoft.com/office/powerpoint/2010/main" val="112051579"/>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48681"/>
            <a:ext cx="8229600" cy="792088"/>
          </a:xfrm>
        </p:spPr>
        <p:txBody>
          <a:bodyPr>
            <a:normAutofit fontScale="90000"/>
          </a:bodyPr>
          <a:lstStyle/>
          <a:p>
            <a:r>
              <a:rPr lang="es-AR" sz="3200" dirty="0" smtClean="0"/>
              <a:t>Recursos Propios en la labor del Auditor</a:t>
            </a:r>
            <a:endParaRPr lang="es-AR" sz="3200" dirty="0"/>
          </a:p>
        </p:txBody>
      </p:sp>
      <p:sp>
        <p:nvSpPr>
          <p:cNvPr id="3" name="2 Marcador de contenido"/>
          <p:cNvSpPr>
            <a:spLocks noGrp="1"/>
          </p:cNvSpPr>
          <p:nvPr>
            <p:ph sz="quarter" idx="1"/>
          </p:nvPr>
        </p:nvSpPr>
        <p:spPr>
          <a:xfrm>
            <a:off x="502920" y="1412776"/>
            <a:ext cx="8183880" cy="5256584"/>
          </a:xfrm>
        </p:spPr>
        <p:txBody>
          <a:bodyPr>
            <a:normAutofit fontScale="92500" lnSpcReduction="10000"/>
          </a:bodyPr>
          <a:lstStyle/>
          <a:p>
            <a:r>
              <a:rPr lang="es-AR" sz="2600" u="sng" dirty="0" smtClean="0"/>
              <a:t>La </a:t>
            </a:r>
            <a:r>
              <a:rPr lang="es-AR" sz="2600" u="sng" dirty="0"/>
              <a:t>importancia del área, sector, materia, etc., objeto de </a:t>
            </a:r>
            <a:r>
              <a:rPr lang="es-AR" sz="2600" u="sng" dirty="0" smtClean="0"/>
              <a:t>examen,</a:t>
            </a:r>
          </a:p>
          <a:p>
            <a:pPr>
              <a:buNone/>
            </a:pPr>
            <a:r>
              <a:rPr lang="es-AR" sz="2300" dirty="0" smtClean="0"/>
              <a:t>Estos recursos tienen una incidencia muy diversa en el presupuesto de cada universidad al compararlos con el crédito devengado del total de las fuentes de  financiamiento. En el año 2015, los recursos propios representaban en promedio  el 19% del total del presupuesto ejecutado por las universidades nacionales. No  obstante, la dispersión entre las instituciones es muy alta. Así observamos que la  mayoría de las universidades nacionales recaudan en concepto de recursos propios bastante por debajo del promedio. Por encima de este valor promedio  destacan en particular cinco universidades (San Martín, La Matanza, Tres de  Febrero, Tecnológica Nacional y Chaco Austral) cuyos recursos propios superan  el 40% del total de su presupuesto ejecutado. </a:t>
            </a:r>
          </a:p>
          <a:p>
            <a:pPr>
              <a:buNone/>
            </a:pPr>
            <a:r>
              <a:rPr lang="es-AR" sz="2300" dirty="0"/>
              <a:t> </a:t>
            </a:r>
            <a:r>
              <a:rPr lang="es-AR" sz="2300" dirty="0" smtClean="0"/>
              <a:t>   </a:t>
            </a:r>
            <a:r>
              <a:rPr lang="es-AR" sz="1300" dirty="0" smtClean="0"/>
              <a:t>(Fuente SPU Informe anual 2015.)</a:t>
            </a:r>
            <a:endParaRPr lang="es-AR" sz="1300" u="sng" dirty="0" smtClean="0"/>
          </a:p>
          <a:p>
            <a:endParaRPr lang="es-AR" sz="1600" dirty="0" smtClean="0"/>
          </a:p>
        </p:txBody>
      </p:sp>
      <p:pic>
        <p:nvPicPr>
          <p:cNvPr id="6" name="5 Imagen" descr="Logo UNER 2.png"/>
          <p:cNvPicPr>
            <a:picLocks noChangeAspect="1"/>
          </p:cNvPicPr>
          <p:nvPr/>
        </p:nvPicPr>
        <p:blipFill>
          <a:blip r:embed="rId2" cstate="print"/>
          <a:stretch>
            <a:fillRect/>
          </a:stretch>
        </p:blipFill>
        <p:spPr>
          <a:xfrm>
            <a:off x="7380312" y="44624"/>
            <a:ext cx="1690576" cy="961012"/>
          </a:xfrm>
          <a:prstGeom prst="rect">
            <a:avLst/>
          </a:prstGeom>
          <a:solidFill>
            <a:schemeClr val="accent1">
              <a:alpha val="25000"/>
            </a:schemeClr>
          </a:solidFill>
        </p:spPr>
      </p:pic>
    </p:spTree>
    <p:extLst>
      <p:ext uri="{BB962C8B-B14F-4D97-AF65-F5344CB8AC3E}">
        <p14:creationId xmlns:p14="http://schemas.microsoft.com/office/powerpoint/2010/main" val="973363539"/>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1"/>
          </p:nvPr>
        </p:nvPicPr>
        <p:blipFill>
          <a:blip r:embed="rId2" cstate="print"/>
          <a:srcRect/>
          <a:stretch>
            <a:fillRect/>
          </a:stretch>
        </p:blipFill>
        <p:spPr bwMode="auto">
          <a:xfrm>
            <a:off x="1187624" y="-3572"/>
            <a:ext cx="6912767" cy="6477398"/>
          </a:xfrm>
          <a:prstGeom prst="rect">
            <a:avLst/>
          </a:prstGeom>
          <a:noFill/>
          <a:ln w="9525">
            <a:noFill/>
            <a:miter lim="800000"/>
            <a:headEnd/>
            <a:tailEnd/>
          </a:ln>
          <a:effectLst/>
        </p:spPr>
      </p:pic>
      <p:pic>
        <p:nvPicPr>
          <p:cNvPr id="2" name="Picture 2" descr="Tableros de control: indicadores y buenas práctic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692696"/>
            <a:ext cx="3268627" cy="21751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Aplicaciones mas recurrentes ..</a:t>
            </a:r>
            <a:endParaRPr lang="es-AR" dirty="0"/>
          </a:p>
        </p:txBody>
      </p:sp>
      <p:sp>
        <p:nvSpPr>
          <p:cNvPr id="3" name="2 Marcador de contenido"/>
          <p:cNvSpPr>
            <a:spLocks noGrp="1"/>
          </p:cNvSpPr>
          <p:nvPr>
            <p:ph sz="quarter" idx="1"/>
          </p:nvPr>
        </p:nvSpPr>
        <p:spPr/>
        <p:txBody>
          <a:bodyPr/>
          <a:lstStyle/>
          <a:p>
            <a:r>
              <a:rPr lang="es-ES" dirty="0" smtClean="0"/>
              <a:t>Estos recursos propios constituyen una fuente de financiamiento importante para hacer frente a ciertos tipos de gastos de las instituciones. Así en el 2015, los recursos propios financiaban: </a:t>
            </a:r>
          </a:p>
          <a:p>
            <a:pPr lvl="1"/>
            <a:r>
              <a:rPr lang="es-ES" dirty="0" smtClean="0"/>
              <a:t>el 41% de los gastos en bienes de consumo, </a:t>
            </a:r>
          </a:p>
          <a:p>
            <a:pPr lvl="1"/>
            <a:r>
              <a:rPr lang="es-ES" dirty="0" smtClean="0"/>
              <a:t>el 56% de los servicios no personales (principalmente el pago de honorarios correspondientes a la prestación de servicios técnicos y profesionales), </a:t>
            </a:r>
          </a:p>
          <a:p>
            <a:pPr lvl="1"/>
            <a:r>
              <a:rPr lang="es-ES" dirty="0" smtClean="0"/>
              <a:t>el 40% de las transferencias, tales como las becas que otorgan a los estudiantes, y </a:t>
            </a:r>
          </a:p>
          <a:p>
            <a:pPr lvl="1"/>
            <a:r>
              <a:rPr lang="es-ES" dirty="0" smtClean="0"/>
              <a:t>el 27% de la inversión de bienes de uso (capital). </a:t>
            </a:r>
          </a:p>
          <a:p>
            <a:pPr algn="r"/>
            <a:r>
              <a:rPr lang="es-ES" sz="1400" dirty="0" smtClean="0"/>
              <a:t>(</a:t>
            </a:r>
            <a:r>
              <a:rPr lang="es-ES" sz="1100" dirty="0" smtClean="0"/>
              <a:t>Fuente SPU, Informe Anual 2015).</a:t>
            </a:r>
            <a:endParaRPr lang="es-AR" sz="1100" dirty="0" smtClean="0"/>
          </a:p>
          <a:p>
            <a:endParaRPr lang="es-AR" dirty="0"/>
          </a:p>
        </p:txBody>
      </p:sp>
    </p:spTree>
  </p:cSld>
  <p:clrMapOvr>
    <a:masterClrMapping/>
  </p:clrMapOvr>
  <p:transition spd="slow">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rador">
  <a:themeElements>
    <a:clrScheme name="Mirador">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Mirador">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irador">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562</TotalTime>
  <Words>2205</Words>
  <Application>Microsoft Office PowerPoint</Application>
  <PresentationFormat>Presentación en pantalla (4:3)</PresentationFormat>
  <Paragraphs>240</Paragraphs>
  <Slides>26</Slides>
  <Notes>0</Notes>
  <HiddenSlides>0</HiddenSlides>
  <MMClips>0</MMClips>
  <ScaleCrop>false</ScaleCrop>
  <HeadingPairs>
    <vt:vector size="4" baseType="variant">
      <vt:variant>
        <vt:lpstr>Tema</vt:lpstr>
      </vt:variant>
      <vt:variant>
        <vt:i4>1</vt:i4>
      </vt:variant>
      <vt:variant>
        <vt:lpstr>Títulos de diapositiva</vt:lpstr>
      </vt:variant>
      <vt:variant>
        <vt:i4>26</vt:i4>
      </vt:variant>
    </vt:vector>
  </HeadingPairs>
  <TitlesOfParts>
    <vt:vector size="27" baseType="lpstr">
      <vt:lpstr>Mirador</vt:lpstr>
      <vt:lpstr>Proyecto Recursos Propios </vt:lpstr>
      <vt:lpstr>Conceptos introductorios</vt:lpstr>
      <vt:lpstr>Conceptos introductorios</vt:lpstr>
      <vt:lpstr>Presentación de PowerPoint</vt:lpstr>
      <vt:lpstr>Ley de Educación Superior</vt:lpstr>
      <vt:lpstr>Normas locales …. Estatuto UNER</vt:lpstr>
      <vt:lpstr>Recursos Propios en la labor del Auditor</vt:lpstr>
      <vt:lpstr>Presentación de PowerPoint</vt:lpstr>
      <vt:lpstr>Aplicaciones mas recurrentes ..</vt:lpstr>
      <vt:lpstr>Consideraciones previas del Auditor</vt:lpstr>
      <vt:lpstr>EL OBJETO DE AUDITORIA DE RECURSOS PROPIOS </vt:lpstr>
      <vt:lpstr>EL OBJETO DE AUDITORIA DE RECURSOS PROPIOS</vt:lpstr>
      <vt:lpstr>Estos objetivos se pueden  constituir a su vez en subprocesos  </vt:lpstr>
      <vt:lpstr>Controles sobre: Generación </vt:lpstr>
      <vt:lpstr>Controles sobre Generación.</vt:lpstr>
      <vt:lpstr>Generación. Experiencias.</vt:lpstr>
      <vt:lpstr>Control sobre Generación. Cuando hay Producción de bienes,</vt:lpstr>
      <vt:lpstr>Presentación de PowerPoint</vt:lpstr>
      <vt:lpstr>Control sobre Percepción y Registro</vt:lpstr>
      <vt:lpstr>Presentación de PowerPoint</vt:lpstr>
      <vt:lpstr>Control sobre Percepción y Registro</vt:lpstr>
      <vt:lpstr>Control sobre: Aplicación de recursos propios </vt:lpstr>
      <vt:lpstr>Experiencias : Aplicación de recursos propios</vt:lpstr>
      <vt:lpstr>Otros aspectos a informar de acuerdo a los requerimientos de SIGEN</vt:lpstr>
      <vt:lpstr>Experiencia Caso que no compartimos como un Informe de UAI</vt:lpstr>
      <vt:lpstr>Presentación de PowerPoint</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Recursos Propios</dc:title>
  <dc:creator>Juan Ramon Kamlofsky</dc:creator>
  <cp:lastModifiedBy>Juan Ramon Kamlofsky</cp:lastModifiedBy>
  <cp:revision>69</cp:revision>
  <dcterms:created xsi:type="dcterms:W3CDTF">2020-01-14T15:06:16Z</dcterms:created>
  <dcterms:modified xsi:type="dcterms:W3CDTF">2021-05-27T13:48:03Z</dcterms:modified>
</cp:coreProperties>
</file>